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63" r:id="rId6"/>
    <p:sldId id="264" r:id="rId7"/>
    <p:sldId id="265" r:id="rId8"/>
    <p:sldId id="266" r:id="rId9"/>
    <p:sldId id="288" r:id="rId10"/>
    <p:sldId id="257" r:id="rId11"/>
    <p:sldId id="268" r:id="rId12"/>
    <p:sldId id="269" r:id="rId13"/>
    <p:sldId id="271" r:id="rId14"/>
    <p:sldId id="283" r:id="rId15"/>
    <p:sldId id="273" r:id="rId16"/>
    <p:sldId id="289" r:id="rId17"/>
    <p:sldId id="274" r:id="rId18"/>
    <p:sldId id="275" r:id="rId19"/>
    <p:sldId id="286" r:id="rId20"/>
    <p:sldId id="276" r:id="rId21"/>
    <p:sldId id="278" r:id="rId22"/>
    <p:sldId id="287" r:id="rId23"/>
    <p:sldId id="279" r:id="rId24"/>
    <p:sldId id="292" r:id="rId25"/>
    <p:sldId id="280" r:id="rId26"/>
    <p:sldId id="281" r:id="rId27"/>
    <p:sldId id="291" r:id="rId28"/>
    <p:sldId id="258" r:id="rId29"/>
    <p:sldId id="259" r:id="rId30"/>
  </p:sldIdLst>
  <p:sldSz cx="18288000" cy="10287000"/>
  <p:notesSz cx="6858000" cy="9144000"/>
  <p:embeddedFontLst>
    <p:embeddedFont>
      <p:font typeface="Agrandir Tight" pitchFamily="2" charset="77"/>
      <p:regular r:id="rId32"/>
    </p:embeddedFont>
    <p:embeddedFont>
      <p:font typeface="Agrandir Tight Bold" pitchFamily="2" charset="77"/>
      <p:regular r:id="rId33"/>
      <p:bold r:id="rId34"/>
    </p:embeddedFont>
    <p:embeddedFont>
      <p:font typeface="Argent" panose="020F0502020204030204" pitchFamily="34" charset="0"/>
      <p:regular r:id="rId35"/>
      <p:bold r:id="rId36"/>
      <p:italic r:id="rId37"/>
      <p:boldItalic r:id="rId38"/>
    </p:embeddedFont>
    <p:embeddedFont>
      <p:font typeface="Argent Bold" panose="020F0502020204030204" pitchFamily="34" charset="0"/>
      <p:regular r:id="rId39"/>
      <p:bold r:id="rId40"/>
      <p:italic r:id="rId41"/>
      <p:boldItalic r:id="rId42"/>
    </p:embeddedFont>
    <p:embeddedFont>
      <p:font typeface="Boston Angel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Canva Sans" panose="020F0502020204030204" pitchFamily="34" charset="0"/>
      <p:regular r:id="rId48"/>
      <p:bold r:id="rId49"/>
      <p:italic r:id="rId50"/>
      <p:boldItalic r:id="rId51"/>
    </p:embeddedFont>
    <p:embeddedFont>
      <p:font typeface="Canva Sans Bold" panose="020F0502020204030204" pitchFamily="34" charset="0"/>
      <p:regular r:id="rId52"/>
      <p:bold r:id="rId53"/>
      <p:italic r:id="rId54"/>
      <p:boldItalic r:id="rId55"/>
    </p:embeddedFont>
    <p:embeddedFont>
      <p:font typeface="Inria Serif" panose="020F0502020204030204" pitchFamily="34" charset="0"/>
      <p:regular r:id="rId56"/>
      <p:bold r:id="rId57"/>
      <p:italic r:id="rId58"/>
      <p:boldItalic r:id="rId59"/>
    </p:embeddedFont>
    <p:embeddedFont>
      <p:font typeface="Inria Serif Bold Italics" panose="020F0502020204030204" pitchFamily="34" charset="0"/>
      <p:regular r:id="rId60"/>
      <p:bold r:id="rId61"/>
      <p:italic r:id="rId62"/>
      <p:boldItalic r:id="rId63"/>
    </p:embeddedFont>
    <p:embeddedFont>
      <p:font typeface="Kabel Ultra-Bold" panose="020D0602020203020903" pitchFamily="34" charset="77"/>
      <p:regular r:id="rId64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E9F62D-4E6F-6948-A43D-931DDA402A8D}" v="45" dt="2026-04-30T14:39:41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3"/>
    <p:restoredTop sz="93082"/>
  </p:normalViewPr>
  <p:slideViewPr>
    <p:cSldViewPr snapToGrid="0">
      <p:cViewPr varScale="1">
        <p:scale>
          <a:sx n="78" d="100"/>
          <a:sy n="78" d="100"/>
        </p:scale>
        <p:origin x="53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3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1EAC2-3462-3A43-96EB-E5B871A7A76C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F7A74-69EC-EB4B-9880-95DE6AB1B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 visible trends and emphasize how C.A.L.M. supports these areas.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Drop a 1 in the chat if you believe these are skills that every child regardless of behavior should possess?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Studies show that students participating in social-emotional learning (SEL) programs demonstrate an 11% improvement in academic performance compared to peers without SEL support. (Collaborative for Academic, Social, and Emotional Learning, 2021)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1356D-C36D-E35E-90CC-B2201AB22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4FD9A8-206B-C3C1-5543-64E8229D02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96641-939A-7682-1B07-AE46AD12340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264515-C094-307D-4DEA-17B1776195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183776-C01A-ED41-58E2-0F37F9606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39B69-D3AD-C0C8-2276-709D228DF4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015B9-A672-7545-8F90-B93EF159E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2533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Students involved in real-world learning experiences are 50% more likely to report feeling prepared for post-secondary education or the workforce. (American Institutes for Research, 2021)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All Theory but no application</a:t>
            </a:r>
          </a:p>
          <a:p>
            <a:endParaRPr lang="en-US"/>
          </a:p>
          <a:p>
            <a:r>
              <a:rPr lang="en-US"/>
              <a:t>At the end of the day we want to equip them with all the skills necessary to be successful no matter where they go...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7A74-69EC-EB4B-9880-95DE6AB1B0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lideswith.com/event/fas2025" TargetMode="Externa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2.jp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5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6.svg"/><Relationship Id="rId5" Type="http://schemas.openxmlformats.org/officeDocument/2006/relationships/image" Target="../media/image4.png"/><Relationship Id="rId10" Type="http://schemas.openxmlformats.org/officeDocument/2006/relationships/image" Target="../media/image55.sv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lideswith.com/event/fas2025" TargetMode="External"/><Relationship Id="rId5" Type="http://schemas.openxmlformats.org/officeDocument/2006/relationships/hyperlink" Target="https://slideswith.com/event/chord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" TargetMode="Externa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4942" y="-1350897"/>
            <a:ext cx="15054145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782927">
            <a:off x="12015205" y="-1230650"/>
            <a:ext cx="8912255" cy="11861169"/>
          </a:xfrm>
          <a:prstGeom prst="rect">
            <a:avLst/>
          </a:prstGeom>
          <a:solidFill>
            <a:srgbClr val="FFFCFC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432457" y="1442743"/>
            <a:ext cx="3200211" cy="1384707"/>
          </a:xfrm>
          <a:custGeom>
            <a:avLst/>
            <a:gdLst/>
            <a:ahLst/>
            <a:cxnLst/>
            <a:rect l="l" t="t" r="r" b="b"/>
            <a:pathLst>
              <a:path w="3200211" h="1384707">
                <a:moveTo>
                  <a:pt x="0" y="0"/>
                </a:moveTo>
                <a:lnTo>
                  <a:pt x="3200212" y="0"/>
                </a:lnTo>
                <a:lnTo>
                  <a:pt x="3200212" y="1384706"/>
                </a:lnTo>
                <a:lnTo>
                  <a:pt x="0" y="1384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42593" y="1224389"/>
            <a:ext cx="3429696" cy="1936926"/>
          </a:xfrm>
          <a:custGeom>
            <a:avLst/>
            <a:gdLst/>
            <a:ahLst/>
            <a:cxnLst/>
            <a:rect l="l" t="t" r="r" b="b"/>
            <a:pathLst>
              <a:path w="3429696" h="1936926">
                <a:moveTo>
                  <a:pt x="0" y="0"/>
                </a:moveTo>
                <a:lnTo>
                  <a:pt x="3429695" y="0"/>
                </a:lnTo>
                <a:lnTo>
                  <a:pt x="3429695" y="1936927"/>
                </a:lnTo>
                <a:lnTo>
                  <a:pt x="0" y="1936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165966" y="4105509"/>
            <a:ext cx="3962833" cy="1188850"/>
          </a:xfrm>
          <a:custGeom>
            <a:avLst/>
            <a:gdLst/>
            <a:ahLst/>
            <a:cxnLst/>
            <a:rect l="l" t="t" r="r" b="b"/>
            <a:pathLst>
              <a:path w="3962833" h="1188850">
                <a:moveTo>
                  <a:pt x="0" y="0"/>
                </a:moveTo>
                <a:lnTo>
                  <a:pt x="3962833" y="0"/>
                </a:lnTo>
                <a:lnTo>
                  <a:pt x="3962833" y="1188850"/>
                </a:lnTo>
                <a:lnTo>
                  <a:pt x="0" y="1188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38681" y="5329380"/>
            <a:ext cx="3390117" cy="1570001"/>
          </a:xfrm>
          <a:custGeom>
            <a:avLst/>
            <a:gdLst/>
            <a:ahLst/>
            <a:cxnLst/>
            <a:rect l="l" t="t" r="r" b="b"/>
            <a:pathLst>
              <a:path w="3390117" h="1570001">
                <a:moveTo>
                  <a:pt x="0" y="0"/>
                </a:moveTo>
                <a:lnTo>
                  <a:pt x="3390118" y="0"/>
                </a:lnTo>
                <a:lnTo>
                  <a:pt x="3390118" y="1570001"/>
                </a:lnTo>
                <a:lnTo>
                  <a:pt x="0" y="15700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955990" y="6937481"/>
            <a:ext cx="2814070" cy="1927749"/>
          </a:xfrm>
          <a:custGeom>
            <a:avLst/>
            <a:gdLst/>
            <a:ahLst/>
            <a:cxnLst/>
            <a:rect l="l" t="t" r="r" b="b"/>
            <a:pathLst>
              <a:path w="2814070" h="1927749">
                <a:moveTo>
                  <a:pt x="0" y="0"/>
                </a:moveTo>
                <a:lnTo>
                  <a:pt x="2814070" y="0"/>
                </a:lnTo>
                <a:lnTo>
                  <a:pt x="2814070" y="1927749"/>
                </a:lnTo>
                <a:lnTo>
                  <a:pt x="0" y="1927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74745" y="9115425"/>
            <a:ext cx="4117991" cy="768752"/>
          </a:xfrm>
          <a:custGeom>
            <a:avLst/>
            <a:gdLst/>
            <a:ahLst/>
            <a:cxnLst/>
            <a:rect l="l" t="t" r="r" b="b"/>
            <a:pathLst>
              <a:path w="4117991" h="768752">
                <a:moveTo>
                  <a:pt x="0" y="0"/>
                </a:moveTo>
                <a:lnTo>
                  <a:pt x="4117990" y="0"/>
                </a:lnTo>
                <a:lnTo>
                  <a:pt x="4117990" y="768752"/>
                </a:lnTo>
                <a:lnTo>
                  <a:pt x="0" y="7687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216160" y="3867603"/>
            <a:ext cx="12051805" cy="6056461"/>
            <a:chOff x="-168088" y="-1367117"/>
            <a:chExt cx="16069073" cy="8075281"/>
          </a:xfrm>
        </p:grpSpPr>
        <p:sp>
          <p:nvSpPr>
            <p:cNvPr id="12" name="TextBox 12"/>
            <p:cNvSpPr txBox="1"/>
            <p:nvPr/>
          </p:nvSpPr>
          <p:spPr>
            <a:xfrm>
              <a:off x="-168088" y="-1367117"/>
              <a:ext cx="15941433" cy="5381474"/>
            </a:xfrm>
            <a:prstGeom prst="rect">
              <a:avLst/>
            </a:prstGeom>
          </p:spPr>
          <p:txBody>
            <a:bodyPr lIns="0" tIns="0" rIns="0" bIns="0" rtlCol="0" anchor="b">
              <a:spAutoFit/>
            </a:bodyPr>
            <a:lstStyle/>
            <a:p>
              <a:pPr>
                <a:lnSpc>
                  <a:spcPts val="10836"/>
                </a:lnSpc>
              </a:pPr>
              <a:r>
                <a:rPr lang="en-US" sz="9850" b="1" spc="246" dirty="0">
                  <a:solidFill>
                    <a:srgbClr val="FFFFFF"/>
                  </a:solidFill>
                  <a:latin typeface="Agrandir Tight Bold"/>
                  <a:ea typeface="Calibri"/>
                  <a:cs typeface="Calibri"/>
                </a:rPr>
                <a:t>The Elemental Lens: </a:t>
              </a:r>
              <a:r>
                <a:rPr lang="en-US" sz="6000" b="1" spc="246" dirty="0">
                  <a:solidFill>
                    <a:srgbClr val="FFFFFF"/>
                  </a:solidFill>
                  <a:latin typeface="Agrandir Tight Bold"/>
                  <a:ea typeface="Calibri"/>
                  <a:cs typeface="Calibri"/>
                </a:rPr>
                <a:t>Capturing Confidence through the Voice of C.A.L.M.™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34303" y="4581855"/>
              <a:ext cx="15935288" cy="2126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8"/>
                </a:lnSpc>
              </a:pPr>
              <a:r>
                <a:rPr lang="en-US" sz="4550" spc="275" dirty="0">
                  <a:solidFill>
                    <a:srgbClr val="FFFFFF"/>
                  </a:solidFill>
                  <a:latin typeface="Agrandir Tight"/>
                  <a:ea typeface="Agrandir Tight"/>
                  <a:cs typeface="Agrandir Tight"/>
                  <a:sym typeface="Agrandir Tight"/>
                </a:rPr>
                <a:t>Dr. Deidre Reid-Thomas</a:t>
              </a:r>
              <a:endParaRPr lang="en-US" sz="4599" spc="275" dirty="0">
                <a:solidFill>
                  <a:srgbClr val="FFFFFF"/>
                </a:solidFill>
                <a:latin typeface="Agrandir Tight"/>
                <a:ea typeface="Agrandir Tight"/>
                <a:cs typeface="Agrandir Tight"/>
                <a:sym typeface="Agrandir Tight"/>
              </a:endParaRPr>
            </a:p>
            <a:p>
              <a:pPr>
                <a:lnSpc>
                  <a:spcPts val="6438"/>
                </a:lnSpc>
              </a:pPr>
              <a:r>
                <a:rPr lang="en-US" sz="4550" spc="275" dirty="0">
                  <a:solidFill>
                    <a:srgbClr val="FFFFFF"/>
                  </a:solidFill>
                  <a:latin typeface="Agrandir Tight"/>
                  <a:ea typeface="Agrandir Tight"/>
                  <a:cs typeface="Agrandir Tight"/>
                </a:rPr>
                <a:t>Thomas Ed Learning Center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512968" y="9245799"/>
            <a:ext cx="5456575" cy="638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15"/>
              </a:lnSpc>
              <a:spcBef>
                <a:spcPct val="0"/>
              </a:spcBef>
            </a:pPr>
            <a:r>
              <a:rPr lang="en-US" sz="4418" b="1" u="none" strike="noStrike" spc="189" dirty="0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49912" y="2400203"/>
            <a:ext cx="8112898" cy="68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0"/>
              </a:lnSpc>
              <a:spcBef>
                <a:spcPct val="0"/>
              </a:spcBef>
            </a:pPr>
            <a:r>
              <a:rPr lang="en-US" sz="4192" b="1" u="none" strike="noStrike" spc="293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49912" y="2996994"/>
            <a:ext cx="9830344" cy="727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7"/>
              </a:lnSpc>
              <a:spcBef>
                <a:spcPct val="0"/>
              </a:spcBef>
            </a:pPr>
            <a:r>
              <a:rPr lang="en-US" sz="4382" b="1" u="none" strike="noStrike" spc="306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49912" y="1691380"/>
            <a:ext cx="9830344" cy="76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89"/>
              </a:lnSpc>
              <a:spcBef>
                <a:spcPct val="0"/>
              </a:spcBef>
            </a:pPr>
            <a:r>
              <a:rPr lang="en-US" sz="4761" b="1" u="none" strike="noStrike" spc="204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49912" y="362936"/>
            <a:ext cx="8372621" cy="145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99"/>
              </a:lnSpc>
              <a:spcBef>
                <a:spcPct val="0"/>
              </a:spcBef>
            </a:pPr>
            <a:r>
              <a:rPr lang="en-US" sz="9082" b="1" u="none" strike="noStrike" spc="390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91417" y="138487"/>
            <a:ext cx="7196583" cy="90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 b="1" spc="132">
                <a:solidFill>
                  <a:srgbClr val="000000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FUNDERS &amp; PARTNERS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97353" y="3199966"/>
            <a:ext cx="10100060" cy="90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0"/>
              </a:lnSpc>
            </a:pPr>
            <a:r>
              <a:rPr lang="en-US" sz="5300" b="1" spc="132">
                <a:solidFill>
                  <a:srgbClr val="000000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SPONSORS</a:t>
            </a:r>
          </a:p>
        </p:txBody>
      </p:sp>
      <p:sp>
        <p:nvSpPr>
          <p:cNvPr id="26" name="Freeform 14" descr="A logo for a company&#10;&#10;AI-generated content may be incorrect.">
            <a:extLst>
              <a:ext uri="{FF2B5EF4-FFF2-40B4-BE49-F238E27FC236}">
                <a16:creationId xmlns:a16="http://schemas.microsoft.com/office/drawing/2014/main" id="{BB7CD3AC-611F-F232-3D72-D0C9567CB9A4}"/>
              </a:ext>
            </a:extLst>
          </p:cNvPr>
          <p:cNvSpPr/>
          <p:nvPr/>
        </p:nvSpPr>
        <p:spPr>
          <a:xfrm>
            <a:off x="7833" y="-3057"/>
            <a:ext cx="2976321" cy="37207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0649709" y="1627089"/>
            <a:ext cx="544504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Truths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45382" y="2550614"/>
            <a:ext cx="8053696" cy="4036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Engaging families and community members in education significantly boosts student achievement.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Effective school-community partnerships are reciprocal, offering mutual benefits.</a:t>
            </a:r>
          </a:p>
        </p:txBody>
      </p:sp>
      <p:sp>
        <p:nvSpPr>
          <p:cNvPr id="17" name="Freeform 17"/>
          <p:cNvSpPr/>
          <p:nvPr/>
        </p:nvSpPr>
        <p:spPr>
          <a:xfrm rot="5400000">
            <a:off x="5189220" y="4639555"/>
            <a:ext cx="7909560" cy="18288000"/>
          </a:xfrm>
          <a:custGeom>
            <a:avLst/>
            <a:gdLst/>
            <a:ahLst/>
            <a:cxnLst/>
            <a:rect l="l" t="t" r="r" b="b"/>
            <a:pathLst>
              <a:path w="7909560" h="18288000">
                <a:moveTo>
                  <a:pt x="0" y="0"/>
                </a:moveTo>
                <a:lnTo>
                  <a:pt x="7909560" y="0"/>
                </a:lnTo>
                <a:lnTo>
                  <a:pt x="790956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1B99B-D571-82B4-A41F-7392BF86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75"/>
            <a:ext cx="9201562" cy="88010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9ECE8A-50A7-84AF-3544-F909E3EC1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>
            <a:extLst>
              <a:ext uri="{FF2B5EF4-FFF2-40B4-BE49-F238E27FC236}">
                <a16:creationId xmlns:a16="http://schemas.microsoft.com/office/drawing/2014/main" id="{1E48CC38-B5E0-71F8-017F-2511200571AC}"/>
              </a:ext>
            </a:extLst>
          </p:cNvPr>
          <p:cNvSpPr/>
          <p:nvPr/>
        </p:nvSpPr>
        <p:spPr>
          <a:xfrm rot="10270399">
            <a:off x="-697557" y="-920783"/>
            <a:ext cx="7137812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162DA61-804E-DE60-4B30-9709183CB197}"/>
              </a:ext>
            </a:extLst>
          </p:cNvPr>
          <p:cNvGrpSpPr/>
          <p:nvPr/>
        </p:nvGrpSpPr>
        <p:grpSpPr>
          <a:xfrm>
            <a:off x="5158344" y="1379582"/>
            <a:ext cx="12782198" cy="8904424"/>
            <a:chOff x="0" y="0"/>
            <a:chExt cx="3719573" cy="26536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123A9E-CB44-879C-C89C-FDE484EB8B3C}"/>
                </a:ext>
              </a:extLst>
            </p:cNvPr>
            <p:cNvSpPr/>
            <p:nvPr/>
          </p:nvSpPr>
          <p:spPr>
            <a:xfrm>
              <a:off x="0" y="0"/>
              <a:ext cx="3719573" cy="2653668"/>
            </a:xfrm>
            <a:custGeom>
              <a:avLst/>
              <a:gdLst/>
              <a:ahLst/>
              <a:cxnLst/>
              <a:rect l="l" t="t" r="r" b="b"/>
              <a:pathLst>
                <a:path w="3719573" h="2653668">
                  <a:moveTo>
                    <a:pt x="23024" y="0"/>
                  </a:moveTo>
                  <a:lnTo>
                    <a:pt x="3696549" y="0"/>
                  </a:lnTo>
                  <a:cubicBezTo>
                    <a:pt x="3709265" y="0"/>
                    <a:pt x="3719573" y="10308"/>
                    <a:pt x="3719573" y="23024"/>
                  </a:cubicBezTo>
                  <a:lnTo>
                    <a:pt x="3719573" y="2630644"/>
                  </a:lnTo>
                  <a:cubicBezTo>
                    <a:pt x="3719573" y="2636750"/>
                    <a:pt x="3717147" y="2642607"/>
                    <a:pt x="3712830" y="2646924"/>
                  </a:cubicBezTo>
                  <a:cubicBezTo>
                    <a:pt x="3708512" y="2651242"/>
                    <a:pt x="3702655" y="2653668"/>
                    <a:pt x="3696549" y="2653668"/>
                  </a:cubicBezTo>
                  <a:lnTo>
                    <a:pt x="23024" y="2653668"/>
                  </a:lnTo>
                  <a:cubicBezTo>
                    <a:pt x="10308" y="2653668"/>
                    <a:pt x="0" y="2643360"/>
                    <a:pt x="0" y="2630644"/>
                  </a:cubicBezTo>
                  <a:lnTo>
                    <a:pt x="0" y="23024"/>
                  </a:lnTo>
                  <a:cubicBezTo>
                    <a:pt x="0" y="16918"/>
                    <a:pt x="2426" y="11061"/>
                    <a:pt x="6744" y="6744"/>
                  </a:cubicBezTo>
                  <a:cubicBezTo>
                    <a:pt x="11061" y="2426"/>
                    <a:pt x="16918" y="0"/>
                    <a:pt x="230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9192264-2940-2821-80C9-F84493776A10}"/>
                </a:ext>
              </a:extLst>
            </p:cNvPr>
            <p:cNvSpPr txBox="1"/>
            <p:nvPr/>
          </p:nvSpPr>
          <p:spPr>
            <a:xfrm>
              <a:off x="0" y="9525"/>
              <a:ext cx="3719573" cy="264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3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A031B1FB-6C86-4693-B0F3-030F9D0A9B34}"/>
              </a:ext>
            </a:extLst>
          </p:cNvPr>
          <p:cNvSpPr txBox="1"/>
          <p:nvPr/>
        </p:nvSpPr>
        <p:spPr>
          <a:xfrm>
            <a:off x="225693" y="8945936"/>
            <a:ext cx="4932651" cy="61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8"/>
              </a:lnSpc>
              <a:spcBef>
                <a:spcPct val="0"/>
              </a:spcBef>
            </a:pPr>
            <a:r>
              <a:rPr lang="en-US" sz="3897" b="1" u="none" strike="noStrike" spc="167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E84AA76-D1EA-77C7-9485-67A3E15B5C18}"/>
              </a:ext>
            </a:extLst>
          </p:cNvPr>
          <p:cNvSpPr/>
          <p:nvPr/>
        </p:nvSpPr>
        <p:spPr>
          <a:xfrm>
            <a:off x="236433" y="545583"/>
            <a:ext cx="4744161" cy="59305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7F90C40-8A51-EAE5-0C35-C6BC3A09D1A7}"/>
              </a:ext>
            </a:extLst>
          </p:cNvPr>
          <p:cNvSpPr txBox="1"/>
          <p:nvPr/>
        </p:nvSpPr>
        <p:spPr>
          <a:xfrm>
            <a:off x="236433" y="7442064"/>
            <a:ext cx="4828326" cy="4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4"/>
              </a:lnSpc>
              <a:spcBef>
                <a:spcPct val="0"/>
              </a:spcBef>
            </a:pPr>
            <a:r>
              <a:rPr lang="en-US" sz="2495" b="1" u="none" strike="noStrike" spc="174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74BCC90-3352-3569-7C6F-C59F5EFB3549}"/>
              </a:ext>
            </a:extLst>
          </p:cNvPr>
          <p:cNvSpPr txBox="1"/>
          <p:nvPr/>
        </p:nvSpPr>
        <p:spPr>
          <a:xfrm>
            <a:off x="-274629" y="7807133"/>
            <a:ext cx="5850450" cy="4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2"/>
              </a:lnSpc>
              <a:spcBef>
                <a:spcPct val="0"/>
              </a:spcBef>
            </a:pPr>
            <a:r>
              <a:rPr lang="en-US" sz="2608" b="1" u="none" strike="noStrike" spc="182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2A11396-4EA6-4C39-8D78-A2473B24CE30}"/>
              </a:ext>
            </a:extLst>
          </p:cNvPr>
          <p:cNvSpPr txBox="1"/>
          <p:nvPr/>
        </p:nvSpPr>
        <p:spPr>
          <a:xfrm>
            <a:off x="-274629" y="6999570"/>
            <a:ext cx="5850450" cy="4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8"/>
              </a:lnSpc>
              <a:spcBef>
                <a:spcPct val="0"/>
              </a:spcBef>
            </a:pPr>
            <a:r>
              <a:rPr lang="en-US" sz="2833" b="1" u="none" strike="noStrike" spc="121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927D8BA-1BA7-3074-A905-DB8B572DEEEB}"/>
              </a:ext>
            </a:extLst>
          </p:cNvPr>
          <p:cNvSpPr txBox="1"/>
          <p:nvPr/>
        </p:nvSpPr>
        <p:spPr>
          <a:xfrm>
            <a:off x="236433" y="6238022"/>
            <a:ext cx="4982898" cy="86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91"/>
              </a:lnSpc>
              <a:spcBef>
                <a:spcPct val="0"/>
              </a:spcBef>
            </a:pPr>
            <a:r>
              <a:rPr lang="en-US" sz="5405" b="1" u="none" strike="noStrike" spc="232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D586300-95D6-3BC4-4DEC-202FB7C6A0CA}"/>
              </a:ext>
            </a:extLst>
          </p:cNvPr>
          <p:cNvSpPr txBox="1"/>
          <p:nvPr/>
        </p:nvSpPr>
        <p:spPr>
          <a:xfrm>
            <a:off x="6086883" y="4061356"/>
            <a:ext cx="10930883" cy="633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20"/>
              </a:lnSpc>
            </a:pPr>
            <a:r>
              <a:rPr lang="en-US" sz="6586" dirty="0">
                <a:latin typeface="+mj-lt"/>
                <a:ea typeface="Canva Sans"/>
                <a:cs typeface="Canva Sans"/>
                <a:sym typeface="Canva Sans"/>
              </a:rPr>
              <a:t>You need each of these parts in order to be successful…</a:t>
            </a:r>
          </a:p>
          <a:p>
            <a:pPr algn="l">
              <a:lnSpc>
                <a:spcPts val="5020"/>
              </a:lnSpc>
            </a:pPr>
            <a:endParaRPr lang="en-US" sz="6586" dirty="0"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20"/>
              </a:lnSpc>
            </a:pPr>
            <a:endParaRPr lang="en-US" sz="6586" dirty="0"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6980"/>
              </a:lnSpc>
            </a:pPr>
            <a:endParaRPr lang="en-US" sz="6586" dirty="0"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6980"/>
              </a:lnSpc>
            </a:pPr>
            <a:endParaRPr lang="en-US" sz="6586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6980"/>
              </a:lnSpc>
            </a:pPr>
            <a:endParaRPr lang="en-US" sz="6586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95356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11030462" y="2269331"/>
            <a:ext cx="544504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Consequences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13646" y="3373558"/>
            <a:ext cx="7078674" cy="3946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Decline in Emotional Regulation and Mental Wellbeing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Reduced Academic Achievement</a:t>
            </a:r>
          </a:p>
          <a:p>
            <a:pPr algn="l">
              <a:lnSpc>
                <a:spcPts val="4619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5319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1" name="Freeform 21"/>
          <p:cNvSpPr/>
          <p:nvPr/>
        </p:nvSpPr>
        <p:spPr>
          <a:xfrm rot="5400000">
            <a:off x="5189220" y="4639555"/>
            <a:ext cx="7909560" cy="18288000"/>
          </a:xfrm>
          <a:custGeom>
            <a:avLst/>
            <a:gdLst/>
            <a:ahLst/>
            <a:cxnLst/>
            <a:rect l="l" t="t" r="r" b="b"/>
            <a:pathLst>
              <a:path w="7909560" h="18288000">
                <a:moveTo>
                  <a:pt x="0" y="0"/>
                </a:moveTo>
                <a:lnTo>
                  <a:pt x="7909560" y="0"/>
                </a:lnTo>
                <a:lnTo>
                  <a:pt x="790956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C6C92-3196-872E-7A8B-2A64E215A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54"/>
            <a:ext cx="10516440" cy="93871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7DA8-51ED-B34A-BF9C-A069FBB8A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>
            <a:extLst>
              <a:ext uri="{FF2B5EF4-FFF2-40B4-BE49-F238E27FC236}">
                <a16:creationId xmlns:a16="http://schemas.microsoft.com/office/drawing/2014/main" id="{8EF35F0D-C8DA-143E-58D3-2253F0CEE9C7}"/>
              </a:ext>
            </a:extLst>
          </p:cNvPr>
          <p:cNvSpPr txBox="1"/>
          <p:nvPr/>
        </p:nvSpPr>
        <p:spPr>
          <a:xfrm>
            <a:off x="11030462" y="2269331"/>
            <a:ext cx="544504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Consequences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F05C92E-CD55-EEE8-44B3-543034A83BC0}"/>
              </a:ext>
            </a:extLst>
          </p:cNvPr>
          <p:cNvSpPr txBox="1"/>
          <p:nvPr/>
        </p:nvSpPr>
        <p:spPr>
          <a:xfrm>
            <a:off x="10213646" y="3373558"/>
            <a:ext cx="7078674" cy="4306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Limited Student Engagement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Inequitable Learning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Insufficient Development of 21st-Century Skills</a:t>
            </a:r>
          </a:p>
          <a:p>
            <a:pPr algn="l">
              <a:lnSpc>
                <a:spcPts val="4619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5319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F5FCCA2-79D1-A1E1-D361-C568F11B96AA}"/>
              </a:ext>
            </a:extLst>
          </p:cNvPr>
          <p:cNvSpPr/>
          <p:nvPr/>
        </p:nvSpPr>
        <p:spPr>
          <a:xfrm rot="5400000">
            <a:off x="5189220" y="4639555"/>
            <a:ext cx="7909560" cy="18288000"/>
          </a:xfrm>
          <a:custGeom>
            <a:avLst/>
            <a:gdLst/>
            <a:ahLst/>
            <a:cxnLst/>
            <a:rect l="l" t="t" r="r" b="b"/>
            <a:pathLst>
              <a:path w="7909560" h="18288000">
                <a:moveTo>
                  <a:pt x="0" y="0"/>
                </a:moveTo>
                <a:lnTo>
                  <a:pt x="7909560" y="0"/>
                </a:lnTo>
                <a:lnTo>
                  <a:pt x="790956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D35E6-5096-7DD3-5A08-63EC216C9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" y="772480"/>
            <a:ext cx="9041397" cy="86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7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10959816" y="1826813"/>
            <a:ext cx="544504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Consequence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51304" y="3147087"/>
            <a:ext cx="6862066" cy="607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algn="l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Reduced Opportunities for Real-World Learning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Internships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Community Projects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Experiential Learning Opportunities</a:t>
            </a:r>
          </a:p>
          <a:p>
            <a:pPr algn="l">
              <a:lnSpc>
                <a:spcPts val="5320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320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320"/>
              </a:lnSpc>
            </a:pPr>
            <a:endParaRPr lang="en-US" sz="3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1" name="Freeform 21"/>
          <p:cNvSpPr/>
          <p:nvPr/>
        </p:nvSpPr>
        <p:spPr>
          <a:xfrm rot="5400000">
            <a:off x="5189220" y="4639555"/>
            <a:ext cx="7909560" cy="18288000"/>
          </a:xfrm>
          <a:custGeom>
            <a:avLst/>
            <a:gdLst/>
            <a:ahLst/>
            <a:cxnLst/>
            <a:rect l="l" t="t" r="r" b="b"/>
            <a:pathLst>
              <a:path w="7909560" h="18288000">
                <a:moveTo>
                  <a:pt x="0" y="0"/>
                </a:moveTo>
                <a:lnTo>
                  <a:pt x="7909560" y="0"/>
                </a:lnTo>
                <a:lnTo>
                  <a:pt x="790956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B25DB-981D-7896-FFF1-D80B14A90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6" y="850148"/>
            <a:ext cx="10313402" cy="85523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E3A17-287B-36FB-C929-D7649F2F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4" y="217814"/>
            <a:ext cx="10306051" cy="98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73BFC-E200-EDBF-681D-538D52D15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>
            <a:extLst>
              <a:ext uri="{FF2B5EF4-FFF2-40B4-BE49-F238E27FC236}">
                <a16:creationId xmlns:a16="http://schemas.microsoft.com/office/drawing/2014/main" id="{67ADCD3F-AF57-C4A6-3B3A-2894DD64ACAA}"/>
              </a:ext>
            </a:extLst>
          </p:cNvPr>
          <p:cNvSpPr/>
          <p:nvPr/>
        </p:nvSpPr>
        <p:spPr>
          <a:xfrm rot="10270399">
            <a:off x="-697557" y="-920783"/>
            <a:ext cx="7137812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64FD3EB-E63D-2202-1BEB-930A54EB0348}"/>
              </a:ext>
            </a:extLst>
          </p:cNvPr>
          <p:cNvGrpSpPr/>
          <p:nvPr/>
        </p:nvGrpSpPr>
        <p:grpSpPr>
          <a:xfrm>
            <a:off x="5158344" y="1379582"/>
            <a:ext cx="12782198" cy="8904424"/>
            <a:chOff x="0" y="0"/>
            <a:chExt cx="3719573" cy="26536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A2DC60-55B7-8C20-6BD2-F32C98916A89}"/>
                </a:ext>
              </a:extLst>
            </p:cNvPr>
            <p:cNvSpPr/>
            <p:nvPr/>
          </p:nvSpPr>
          <p:spPr>
            <a:xfrm>
              <a:off x="0" y="0"/>
              <a:ext cx="3719573" cy="2653668"/>
            </a:xfrm>
            <a:custGeom>
              <a:avLst/>
              <a:gdLst/>
              <a:ahLst/>
              <a:cxnLst/>
              <a:rect l="l" t="t" r="r" b="b"/>
              <a:pathLst>
                <a:path w="3719573" h="2653668">
                  <a:moveTo>
                    <a:pt x="23024" y="0"/>
                  </a:moveTo>
                  <a:lnTo>
                    <a:pt x="3696549" y="0"/>
                  </a:lnTo>
                  <a:cubicBezTo>
                    <a:pt x="3709265" y="0"/>
                    <a:pt x="3719573" y="10308"/>
                    <a:pt x="3719573" y="23024"/>
                  </a:cubicBezTo>
                  <a:lnTo>
                    <a:pt x="3719573" y="2630644"/>
                  </a:lnTo>
                  <a:cubicBezTo>
                    <a:pt x="3719573" y="2636750"/>
                    <a:pt x="3717147" y="2642607"/>
                    <a:pt x="3712830" y="2646924"/>
                  </a:cubicBezTo>
                  <a:cubicBezTo>
                    <a:pt x="3708512" y="2651242"/>
                    <a:pt x="3702655" y="2653668"/>
                    <a:pt x="3696549" y="2653668"/>
                  </a:cubicBezTo>
                  <a:lnTo>
                    <a:pt x="23024" y="2653668"/>
                  </a:lnTo>
                  <a:cubicBezTo>
                    <a:pt x="10308" y="2653668"/>
                    <a:pt x="0" y="2643360"/>
                    <a:pt x="0" y="2630644"/>
                  </a:cubicBezTo>
                  <a:lnTo>
                    <a:pt x="0" y="23024"/>
                  </a:lnTo>
                  <a:cubicBezTo>
                    <a:pt x="0" y="16918"/>
                    <a:pt x="2426" y="11061"/>
                    <a:pt x="6744" y="6744"/>
                  </a:cubicBezTo>
                  <a:cubicBezTo>
                    <a:pt x="11061" y="2426"/>
                    <a:pt x="16918" y="0"/>
                    <a:pt x="230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39CADAB-6EA5-B278-85F3-D76BD82B08BD}"/>
                </a:ext>
              </a:extLst>
            </p:cNvPr>
            <p:cNvSpPr txBox="1"/>
            <p:nvPr/>
          </p:nvSpPr>
          <p:spPr>
            <a:xfrm>
              <a:off x="0" y="9525"/>
              <a:ext cx="3719573" cy="264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3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F58DD86B-A7C0-F8AC-0428-B02046BFB8F1}"/>
              </a:ext>
            </a:extLst>
          </p:cNvPr>
          <p:cNvSpPr txBox="1"/>
          <p:nvPr/>
        </p:nvSpPr>
        <p:spPr>
          <a:xfrm>
            <a:off x="225693" y="8945936"/>
            <a:ext cx="4932651" cy="61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8"/>
              </a:lnSpc>
              <a:spcBef>
                <a:spcPct val="0"/>
              </a:spcBef>
            </a:pPr>
            <a:r>
              <a:rPr lang="en-US" sz="3897" b="1" u="none" strike="noStrike" spc="167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212F667-8923-F593-F66B-4CAD31CD6796}"/>
              </a:ext>
            </a:extLst>
          </p:cNvPr>
          <p:cNvSpPr/>
          <p:nvPr/>
        </p:nvSpPr>
        <p:spPr>
          <a:xfrm>
            <a:off x="236433" y="545583"/>
            <a:ext cx="4744161" cy="59305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D7AF862-1E44-F247-B4D9-2AB72BB83918}"/>
              </a:ext>
            </a:extLst>
          </p:cNvPr>
          <p:cNvSpPr txBox="1"/>
          <p:nvPr/>
        </p:nvSpPr>
        <p:spPr>
          <a:xfrm>
            <a:off x="236433" y="7442064"/>
            <a:ext cx="4828326" cy="4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4"/>
              </a:lnSpc>
              <a:spcBef>
                <a:spcPct val="0"/>
              </a:spcBef>
            </a:pPr>
            <a:r>
              <a:rPr lang="en-US" sz="2495" b="1" u="none" strike="noStrike" spc="174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26EEBC9-F150-E9A4-9FC9-158B29850BE6}"/>
              </a:ext>
            </a:extLst>
          </p:cNvPr>
          <p:cNvSpPr txBox="1"/>
          <p:nvPr/>
        </p:nvSpPr>
        <p:spPr>
          <a:xfrm>
            <a:off x="-274629" y="7807133"/>
            <a:ext cx="5850450" cy="4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2"/>
              </a:lnSpc>
              <a:spcBef>
                <a:spcPct val="0"/>
              </a:spcBef>
            </a:pPr>
            <a:r>
              <a:rPr lang="en-US" sz="2608" b="1" u="none" strike="noStrike" spc="182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F3B78ED-F198-F95D-F4F3-73ADBCBA6E98}"/>
              </a:ext>
            </a:extLst>
          </p:cNvPr>
          <p:cNvSpPr txBox="1"/>
          <p:nvPr/>
        </p:nvSpPr>
        <p:spPr>
          <a:xfrm>
            <a:off x="-274629" y="6999570"/>
            <a:ext cx="5850450" cy="4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8"/>
              </a:lnSpc>
              <a:spcBef>
                <a:spcPct val="0"/>
              </a:spcBef>
            </a:pPr>
            <a:r>
              <a:rPr lang="en-US" sz="2833" b="1" u="none" strike="noStrike" spc="121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76777E6-28AE-18B0-A5DB-50E3E0D9E8FF}"/>
              </a:ext>
            </a:extLst>
          </p:cNvPr>
          <p:cNvSpPr txBox="1"/>
          <p:nvPr/>
        </p:nvSpPr>
        <p:spPr>
          <a:xfrm>
            <a:off x="236433" y="6238022"/>
            <a:ext cx="4982898" cy="86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91"/>
              </a:lnSpc>
              <a:spcBef>
                <a:spcPct val="0"/>
              </a:spcBef>
            </a:pPr>
            <a:r>
              <a:rPr lang="en-US" sz="5405" b="1" u="none" strike="noStrike" spc="232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3767D9C-199D-2901-3F43-5DF86661DA72}"/>
              </a:ext>
            </a:extLst>
          </p:cNvPr>
          <p:cNvSpPr txBox="1"/>
          <p:nvPr/>
        </p:nvSpPr>
        <p:spPr>
          <a:xfrm>
            <a:off x="6086883" y="4061356"/>
            <a:ext cx="10930883" cy="633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20"/>
              </a:lnSpc>
            </a:pPr>
            <a:r>
              <a:rPr lang="en-US" sz="6586" dirty="0">
                <a:latin typeface="+mj-lt"/>
                <a:ea typeface="Canva Sans"/>
                <a:cs typeface="Canva Sans"/>
                <a:sym typeface="Canva Sans"/>
              </a:rPr>
              <a:t>Time to see things from your</a:t>
            </a:r>
          </a:p>
          <a:p>
            <a:pPr algn="ctr">
              <a:lnSpc>
                <a:spcPts val="9220"/>
              </a:lnSpc>
            </a:pPr>
            <a:r>
              <a:rPr lang="en-US" sz="6586" dirty="0">
                <a:latin typeface="+mj-lt"/>
                <a:ea typeface="Canva Sans"/>
                <a:cs typeface="Canva Sans"/>
                <a:sym typeface="Canva Sans"/>
              </a:rPr>
              <a:t>Elemental Lens…</a:t>
            </a:r>
          </a:p>
          <a:p>
            <a:pPr algn="l">
              <a:lnSpc>
                <a:spcPts val="5020"/>
              </a:lnSpc>
            </a:pPr>
            <a:endParaRPr lang="en-US" sz="6586" dirty="0"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20"/>
              </a:lnSpc>
            </a:pPr>
            <a:endParaRPr lang="en-US" sz="6586" dirty="0"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6980"/>
              </a:lnSpc>
            </a:pPr>
            <a:endParaRPr lang="en-US" sz="6586" dirty="0"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6980"/>
              </a:lnSpc>
            </a:pPr>
            <a:endParaRPr lang="en-US" sz="6586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6980"/>
              </a:lnSpc>
            </a:pPr>
            <a:endParaRPr lang="en-US" sz="6586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46053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663468"/>
            <a:ext cx="17983899" cy="3255364"/>
            <a:chOff x="0" y="0"/>
            <a:chExt cx="224511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45112" cy="406400"/>
            </a:xfrm>
            <a:custGeom>
              <a:avLst/>
              <a:gdLst/>
              <a:ahLst/>
              <a:cxnLst/>
              <a:rect l="l" t="t" r="r" b="b"/>
              <a:pathLst>
                <a:path w="2245112" h="406400">
                  <a:moveTo>
                    <a:pt x="2041912" y="0"/>
                  </a:moveTo>
                  <a:cubicBezTo>
                    <a:pt x="2154136" y="0"/>
                    <a:pt x="2245112" y="90976"/>
                    <a:pt x="2245112" y="203200"/>
                  </a:cubicBezTo>
                  <a:cubicBezTo>
                    <a:pt x="2245112" y="315424"/>
                    <a:pt x="2154136" y="406400"/>
                    <a:pt x="204191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451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1027" y="2815324"/>
            <a:ext cx="4951651" cy="49516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16124" y="2804850"/>
            <a:ext cx="4951651" cy="495165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637" r="-454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96646" y="2804850"/>
            <a:ext cx="4951651" cy="495165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189" r="-429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flipH="1" flipV="1">
            <a:off x="16731605" y="2369235"/>
            <a:ext cx="750983" cy="778220"/>
          </a:xfrm>
          <a:custGeom>
            <a:avLst/>
            <a:gdLst/>
            <a:ahLst/>
            <a:cxnLst/>
            <a:rect l="l" t="t" r="r" b="b"/>
            <a:pathLst>
              <a:path w="750983" h="778220">
                <a:moveTo>
                  <a:pt x="750983" y="778220"/>
                </a:moveTo>
                <a:lnTo>
                  <a:pt x="0" y="778220"/>
                </a:lnTo>
                <a:lnTo>
                  <a:pt x="0" y="0"/>
                </a:lnTo>
                <a:lnTo>
                  <a:pt x="750983" y="0"/>
                </a:lnTo>
                <a:lnTo>
                  <a:pt x="750983" y="77822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0444" y="2369235"/>
            <a:ext cx="852717" cy="871231"/>
          </a:xfrm>
          <a:custGeom>
            <a:avLst/>
            <a:gdLst/>
            <a:ahLst/>
            <a:cxnLst/>
            <a:rect l="l" t="t" r="r" b="b"/>
            <a:pathLst>
              <a:path w="852717" h="871231">
                <a:moveTo>
                  <a:pt x="0" y="0"/>
                </a:moveTo>
                <a:lnTo>
                  <a:pt x="852717" y="0"/>
                </a:lnTo>
                <a:lnTo>
                  <a:pt x="852717" y="871231"/>
                </a:lnTo>
                <a:lnTo>
                  <a:pt x="0" y="8712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209779" y="7911225"/>
            <a:ext cx="1078221" cy="1101631"/>
          </a:xfrm>
          <a:custGeom>
            <a:avLst/>
            <a:gdLst/>
            <a:ahLst/>
            <a:cxnLst/>
            <a:rect l="l" t="t" r="r" b="b"/>
            <a:pathLst>
              <a:path w="1078221" h="1101631">
                <a:moveTo>
                  <a:pt x="0" y="0"/>
                </a:moveTo>
                <a:lnTo>
                  <a:pt x="1078221" y="0"/>
                </a:lnTo>
                <a:lnTo>
                  <a:pt x="1078221" y="1101630"/>
                </a:lnTo>
                <a:lnTo>
                  <a:pt x="0" y="11016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-399253" y="9334500"/>
            <a:ext cx="19067455" cy="492429"/>
            <a:chOff x="0" y="0"/>
            <a:chExt cx="25423274" cy="6565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16355" cy="656572"/>
            </a:xfrm>
            <a:custGeom>
              <a:avLst/>
              <a:gdLst/>
              <a:ahLst/>
              <a:cxnLst/>
              <a:rect l="l" t="t" r="r" b="b"/>
              <a:pathLst>
                <a:path w="6816355" h="656572">
                  <a:moveTo>
                    <a:pt x="0" y="0"/>
                  </a:moveTo>
                  <a:lnTo>
                    <a:pt x="6816355" y="0"/>
                  </a:lnTo>
                  <a:lnTo>
                    <a:pt x="6816355" y="656572"/>
                  </a:lnTo>
                  <a:lnTo>
                    <a:pt x="0" y="656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8187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405127" y="0"/>
              <a:ext cx="6816355" cy="656572"/>
            </a:xfrm>
            <a:custGeom>
              <a:avLst/>
              <a:gdLst/>
              <a:ahLst/>
              <a:cxnLst/>
              <a:rect l="l" t="t" r="r" b="b"/>
              <a:pathLst>
                <a:path w="6816355" h="656572">
                  <a:moveTo>
                    <a:pt x="0" y="0"/>
                  </a:moveTo>
                  <a:lnTo>
                    <a:pt x="6816355" y="0"/>
                  </a:lnTo>
                  <a:lnTo>
                    <a:pt x="6816355" y="656572"/>
                  </a:lnTo>
                  <a:lnTo>
                    <a:pt x="0" y="656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8187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206848" y="0"/>
              <a:ext cx="6816355" cy="656572"/>
            </a:xfrm>
            <a:custGeom>
              <a:avLst/>
              <a:gdLst/>
              <a:ahLst/>
              <a:cxnLst/>
              <a:rect l="l" t="t" r="r" b="b"/>
              <a:pathLst>
                <a:path w="6816355" h="656572">
                  <a:moveTo>
                    <a:pt x="0" y="0"/>
                  </a:moveTo>
                  <a:lnTo>
                    <a:pt x="6816355" y="0"/>
                  </a:lnTo>
                  <a:lnTo>
                    <a:pt x="6816355" y="656572"/>
                  </a:lnTo>
                  <a:lnTo>
                    <a:pt x="0" y="656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8187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606919" y="0"/>
              <a:ext cx="6816355" cy="656572"/>
            </a:xfrm>
            <a:custGeom>
              <a:avLst/>
              <a:gdLst/>
              <a:ahLst/>
              <a:cxnLst/>
              <a:rect l="l" t="t" r="r" b="b"/>
              <a:pathLst>
                <a:path w="6816355" h="656572">
                  <a:moveTo>
                    <a:pt x="0" y="0"/>
                  </a:moveTo>
                  <a:lnTo>
                    <a:pt x="6816355" y="0"/>
                  </a:lnTo>
                  <a:lnTo>
                    <a:pt x="6816355" y="656572"/>
                  </a:lnTo>
                  <a:lnTo>
                    <a:pt x="0" y="656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81878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475656" y="506493"/>
            <a:ext cx="2783644" cy="522207"/>
          </a:xfrm>
          <a:custGeom>
            <a:avLst/>
            <a:gdLst/>
            <a:ahLst/>
            <a:cxnLst/>
            <a:rect l="l" t="t" r="r" b="b"/>
            <a:pathLst>
              <a:path w="2783644" h="522207">
                <a:moveTo>
                  <a:pt x="0" y="0"/>
                </a:moveTo>
                <a:lnTo>
                  <a:pt x="2783644" y="0"/>
                </a:lnTo>
                <a:lnTo>
                  <a:pt x="2783644" y="522207"/>
                </a:lnTo>
                <a:lnTo>
                  <a:pt x="0" y="522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9695" r="-56015" b="-10124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723349" y="8104343"/>
            <a:ext cx="3787007" cy="115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4"/>
              </a:lnSpc>
            </a:pPr>
            <a:r>
              <a:rPr lang="en-US" sz="2687" b="1" i="1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Backlighting: subject between light and camera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35486" y="1143000"/>
            <a:ext cx="12412878" cy="108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3"/>
              </a:lnSpc>
            </a:pPr>
            <a:r>
              <a:rPr lang="en-US" sz="7877" spc="291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Using Light in Photography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51158" y="8170381"/>
            <a:ext cx="3381535" cy="77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4"/>
              </a:lnSpc>
            </a:pPr>
            <a:r>
              <a:rPr lang="en-US" sz="2687" b="1" i="1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Silhouettes: bold shapes with contrast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56155" y="8163785"/>
            <a:ext cx="3032634" cy="77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4"/>
              </a:lnSpc>
            </a:pPr>
            <a:r>
              <a:rPr lang="en-US" sz="2687" b="1" i="1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Shadows: express depth and emotion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17496" y="710649"/>
            <a:ext cx="8423192" cy="9155427"/>
          </a:xfrm>
          <a:custGeom>
            <a:avLst/>
            <a:gdLst/>
            <a:ahLst/>
            <a:cxnLst/>
            <a:rect l="l" t="t" r="r" b="b"/>
            <a:pathLst>
              <a:path w="8423192" h="9155427">
                <a:moveTo>
                  <a:pt x="0" y="0"/>
                </a:moveTo>
                <a:lnTo>
                  <a:pt x="8423192" y="0"/>
                </a:lnTo>
                <a:lnTo>
                  <a:pt x="8423192" y="9155427"/>
                </a:lnTo>
                <a:lnTo>
                  <a:pt x="0" y="9155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01" b="-75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3075054" y="0"/>
            <a:ext cx="4871959" cy="2435980"/>
          </a:xfrm>
          <a:custGeom>
            <a:avLst/>
            <a:gdLst/>
            <a:ahLst/>
            <a:cxnLst/>
            <a:rect l="l" t="t" r="r" b="b"/>
            <a:pathLst>
              <a:path w="4871959" h="2435980">
                <a:moveTo>
                  <a:pt x="0" y="0"/>
                </a:moveTo>
                <a:lnTo>
                  <a:pt x="4871959" y="0"/>
                </a:lnTo>
                <a:lnTo>
                  <a:pt x="4871959" y="2435980"/>
                </a:lnTo>
                <a:lnTo>
                  <a:pt x="0" y="2435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20497" y="539274"/>
            <a:ext cx="9496999" cy="377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93"/>
              </a:lnSpc>
            </a:pPr>
            <a:r>
              <a:rPr lang="en-US" sz="7677" spc="284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Photography Challenge:</a:t>
            </a:r>
          </a:p>
          <a:p>
            <a:pPr algn="l">
              <a:lnSpc>
                <a:spcPts val="7293"/>
              </a:lnSpc>
            </a:pPr>
            <a:r>
              <a:rPr lang="en-US" sz="7677" spc="284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Caption Your Shine</a:t>
            </a:r>
          </a:p>
          <a:p>
            <a:pPr algn="l">
              <a:lnSpc>
                <a:spcPts val="7293"/>
              </a:lnSpc>
            </a:pPr>
            <a:endParaRPr lang="en-US" sz="7677" spc="284" dirty="0">
              <a:solidFill>
                <a:srgbClr val="070674"/>
              </a:solidFill>
              <a:latin typeface="Boston Angel"/>
              <a:ea typeface="Boston Angel"/>
              <a:cs typeface="Boston Angel"/>
              <a:sym typeface="Boston Ange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0497" y="3762433"/>
            <a:ext cx="8626292" cy="700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3500" dirty="0">
                <a:solidFill>
                  <a:srgbClr val="070674"/>
                </a:solidFill>
                <a:latin typeface="Argent"/>
                <a:ea typeface="Argent"/>
                <a:cs typeface="Argent"/>
                <a:sym typeface="Argent"/>
              </a:rPr>
              <a:t>Share &amp; Reflect</a:t>
            </a:r>
          </a:p>
          <a:p>
            <a:pPr marL="333337" lvl="1">
              <a:lnSpc>
                <a:spcPts val="4261"/>
              </a:lnSpc>
            </a:pPr>
            <a:r>
              <a:rPr lang="en-US" sz="3087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Capture 1 photo using light to symbolize your brilliance. Share with your group members and select one to share.</a:t>
            </a:r>
          </a:p>
          <a:p>
            <a:pPr marL="666674" lvl="1" indent="-333337">
              <a:lnSpc>
                <a:spcPts val="4261"/>
              </a:lnSpc>
              <a:buFont typeface="Arial"/>
              <a:buChar char="•"/>
            </a:pPr>
            <a:r>
              <a:rPr lang="en-US" sz="3087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Think: Who do I inspire? What makes my energy stand out?</a:t>
            </a:r>
            <a:endParaRPr lang="en-US" sz="3500" dirty="0">
              <a:solidFill>
                <a:srgbClr val="070674"/>
              </a:solidFill>
              <a:latin typeface="Argent"/>
              <a:ea typeface="Argent"/>
              <a:cs typeface="Argent"/>
              <a:sym typeface="Argent"/>
            </a:endParaRPr>
          </a:p>
          <a:p>
            <a:pPr marL="1511301" lvl="2" indent="-503767" algn="l">
              <a:lnSpc>
                <a:spcPts val="4830"/>
              </a:lnSpc>
              <a:buFont typeface="Arial"/>
              <a:buChar char="⚬"/>
            </a:pPr>
            <a:r>
              <a:rPr lang="en-US" sz="3500" dirty="0">
                <a:solidFill>
                  <a:srgbClr val="070674"/>
                </a:solidFill>
                <a:latin typeface="Argent"/>
                <a:ea typeface="Argent"/>
                <a:cs typeface="Argent"/>
                <a:sym typeface="Argent"/>
              </a:rPr>
              <a:t>Title it.</a:t>
            </a:r>
          </a:p>
          <a:p>
            <a:pPr marL="1511301" lvl="2" indent="-503767" algn="l">
              <a:lnSpc>
                <a:spcPts val="4830"/>
              </a:lnSpc>
              <a:buFont typeface="Arial"/>
              <a:buChar char="⚬"/>
            </a:pPr>
            <a:r>
              <a:rPr lang="en-US" sz="3500" dirty="0">
                <a:solidFill>
                  <a:srgbClr val="070674"/>
                </a:solidFill>
                <a:latin typeface="Argent"/>
                <a:ea typeface="Argent"/>
                <a:cs typeface="Argent"/>
                <a:sym typeface="Argent"/>
              </a:rPr>
              <a:t>On a sticky note Write a caption using: “I shine by…”</a:t>
            </a:r>
          </a:p>
          <a:p>
            <a:pPr marL="1511301" lvl="2" indent="-503767" algn="l">
              <a:lnSpc>
                <a:spcPts val="4830"/>
              </a:lnSpc>
              <a:buFont typeface="Arial"/>
              <a:buChar char="⚬"/>
            </a:pPr>
            <a:r>
              <a:rPr lang="en-US" sz="3500" u="sng" dirty="0">
                <a:solidFill>
                  <a:srgbClr val="070674"/>
                </a:solidFill>
                <a:latin typeface="Argent"/>
                <a:ea typeface="Argent"/>
                <a:cs typeface="Argent"/>
                <a:sym typeface="Argent"/>
                <a:hlinkClick r:id="rId5" tooltip="https://slideswith.com/event/fas2025"/>
              </a:rPr>
              <a:t>Upload to Slides with Friends</a:t>
            </a:r>
          </a:p>
          <a:p>
            <a:pPr algn="l">
              <a:lnSpc>
                <a:spcPts val="4675"/>
              </a:lnSpc>
            </a:pPr>
            <a:endParaRPr lang="en-US" sz="3500" u="sng" dirty="0">
              <a:solidFill>
                <a:srgbClr val="070674"/>
              </a:solidFill>
              <a:latin typeface="Argent"/>
              <a:ea typeface="Argent"/>
              <a:cs typeface="Argent"/>
              <a:sym typeface="Argent"/>
              <a:hlinkClick r:id="rId5" tooltip="https://slideswith.com/event/fas2025"/>
            </a:endParaRPr>
          </a:p>
          <a:p>
            <a:pPr algn="l">
              <a:lnSpc>
                <a:spcPts val="4675"/>
              </a:lnSpc>
            </a:pPr>
            <a:endParaRPr lang="en-US" sz="3500" u="sng" dirty="0">
              <a:solidFill>
                <a:srgbClr val="070674"/>
              </a:solidFill>
              <a:latin typeface="Argent"/>
              <a:ea typeface="Argent"/>
              <a:cs typeface="Argent"/>
              <a:sym typeface="Argent"/>
              <a:hlinkClick r:id="rId5" tooltip="https://slideswith.com/event/fas2025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7DA16-C863-FA69-0C95-AF734C307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05" y="0"/>
            <a:ext cx="15439789" cy="1028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23301" y="-276225"/>
            <a:ext cx="8664699" cy="10563225"/>
            <a:chOff x="0" y="0"/>
            <a:chExt cx="1342389" cy="1636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2389" cy="1636520"/>
            </a:xfrm>
            <a:custGeom>
              <a:avLst/>
              <a:gdLst/>
              <a:ahLst/>
              <a:cxnLst/>
              <a:rect l="l" t="t" r="r" b="b"/>
              <a:pathLst>
                <a:path w="1342389" h="1636520">
                  <a:moveTo>
                    <a:pt x="0" y="0"/>
                  </a:moveTo>
                  <a:lnTo>
                    <a:pt x="1342389" y="0"/>
                  </a:lnTo>
                  <a:lnTo>
                    <a:pt x="1342389" y="1636520"/>
                  </a:lnTo>
                  <a:lnTo>
                    <a:pt x="0" y="1636520"/>
                  </a:lnTo>
                  <a:close/>
                </a:path>
              </a:pathLst>
            </a:custGeom>
            <a:blipFill>
              <a:blip r:embed="rId3"/>
              <a:stretch>
                <a:fillRect t="-11558" b="-115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2586008" y="-1827764"/>
            <a:ext cx="5172016" cy="18125304"/>
            <a:chOff x="0" y="0"/>
            <a:chExt cx="660400" cy="2314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2314368"/>
            </a:xfrm>
            <a:custGeom>
              <a:avLst/>
              <a:gdLst/>
              <a:ahLst/>
              <a:cxnLst/>
              <a:rect l="l" t="t" r="r" b="b"/>
              <a:pathLst>
                <a:path w="660400" h="231436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1856"/>
                  </a:cubicBezTo>
                  <a:lnTo>
                    <a:pt x="660400" y="2314368"/>
                  </a:lnTo>
                  <a:lnTo>
                    <a:pt x="0" y="2314368"/>
                  </a:lnTo>
                  <a:lnTo>
                    <a:pt x="0" y="36330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2225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40347" y="-2462223"/>
            <a:ext cx="4016225" cy="4016225"/>
          </a:xfrm>
          <a:custGeom>
            <a:avLst/>
            <a:gdLst/>
            <a:ahLst/>
            <a:cxnLst/>
            <a:rect l="l" t="t" r="r" b="b"/>
            <a:pathLst>
              <a:path w="4016225" h="4016225">
                <a:moveTo>
                  <a:pt x="0" y="0"/>
                </a:moveTo>
                <a:lnTo>
                  <a:pt x="4016224" y="0"/>
                </a:lnTo>
                <a:lnTo>
                  <a:pt x="4016224" y="4016225"/>
                </a:lnTo>
                <a:lnTo>
                  <a:pt x="0" y="4016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8850" y="759208"/>
            <a:ext cx="1121298" cy="1121298"/>
          </a:xfrm>
          <a:custGeom>
            <a:avLst/>
            <a:gdLst/>
            <a:ahLst/>
            <a:cxnLst/>
            <a:rect l="l" t="t" r="r" b="b"/>
            <a:pathLst>
              <a:path w="1121298" h="1121298">
                <a:moveTo>
                  <a:pt x="0" y="0"/>
                </a:moveTo>
                <a:lnTo>
                  <a:pt x="1121298" y="0"/>
                </a:lnTo>
                <a:lnTo>
                  <a:pt x="1121298" y="1121299"/>
                </a:lnTo>
                <a:lnTo>
                  <a:pt x="0" y="112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415107"/>
            <a:ext cx="7165198" cy="1231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55"/>
              </a:lnSpc>
            </a:pPr>
            <a:r>
              <a:rPr lang="en-US" sz="8742" spc="323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Introduction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850" y="5005387"/>
            <a:ext cx="7125080" cy="530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Founder and CEO of Thomas Ed Learning Center/ Creator of Periodic Affirmations™</a:t>
            </a:r>
          </a:p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20 Years in Public Education</a:t>
            </a:r>
          </a:p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Classroom Teacher (Math &amp; Chemistry)</a:t>
            </a:r>
          </a:p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Learning Team Facilitator</a:t>
            </a:r>
          </a:p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Science and Math Resource Specialist</a:t>
            </a:r>
          </a:p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10 Years High School Assistant Principal</a:t>
            </a:r>
          </a:p>
          <a:p>
            <a:pPr marL="553181" lvl="1" indent="-276591" algn="l">
              <a:lnSpc>
                <a:spcPts val="4253"/>
              </a:lnSpc>
              <a:buFont typeface="Arial"/>
              <a:buChar char="•"/>
            </a:pPr>
            <a:r>
              <a:rPr lang="en-US" sz="2562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Educational Consultant</a:t>
            </a:r>
          </a:p>
          <a:p>
            <a:pPr algn="l">
              <a:lnSpc>
                <a:spcPts val="4253"/>
              </a:lnSpc>
            </a:pPr>
            <a:endParaRPr lang="en-US" sz="2562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  <a:p>
            <a:pPr algn="l">
              <a:lnSpc>
                <a:spcPts val="4253"/>
              </a:lnSpc>
            </a:pPr>
            <a:endParaRPr lang="en-US" sz="2562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2852873"/>
            <a:ext cx="7797407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Pediatric ER Doctor or Teacher….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you still Triage and Treat!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73392" y="0"/>
            <a:ext cx="6340773" cy="10287000"/>
            <a:chOff x="0" y="0"/>
            <a:chExt cx="982352" cy="1593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352" cy="1593725"/>
            </a:xfrm>
            <a:custGeom>
              <a:avLst/>
              <a:gdLst/>
              <a:ahLst/>
              <a:cxnLst/>
              <a:rect l="l" t="t" r="r" b="b"/>
              <a:pathLst>
                <a:path w="982352" h="1593725">
                  <a:moveTo>
                    <a:pt x="0" y="0"/>
                  </a:moveTo>
                  <a:lnTo>
                    <a:pt x="982352" y="0"/>
                  </a:lnTo>
                  <a:lnTo>
                    <a:pt x="98235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86682" r="-568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812694" y="8248522"/>
            <a:ext cx="2647865" cy="2644555"/>
          </a:xfrm>
          <a:custGeom>
            <a:avLst/>
            <a:gdLst/>
            <a:ahLst/>
            <a:cxnLst/>
            <a:rect l="l" t="t" r="r" b="b"/>
            <a:pathLst>
              <a:path w="2647865" h="2644555">
                <a:moveTo>
                  <a:pt x="0" y="0"/>
                </a:moveTo>
                <a:lnTo>
                  <a:pt x="2647865" y="0"/>
                </a:lnTo>
                <a:lnTo>
                  <a:pt x="2647865" y="2644556"/>
                </a:lnTo>
                <a:lnTo>
                  <a:pt x="0" y="2644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812694" y="7371882"/>
            <a:ext cx="711605" cy="711605"/>
          </a:xfrm>
          <a:custGeom>
            <a:avLst/>
            <a:gdLst/>
            <a:ahLst/>
            <a:cxnLst/>
            <a:rect l="l" t="t" r="r" b="b"/>
            <a:pathLst>
              <a:path w="711605" h="711605">
                <a:moveTo>
                  <a:pt x="0" y="0"/>
                </a:moveTo>
                <a:lnTo>
                  <a:pt x="711605" y="0"/>
                </a:lnTo>
                <a:lnTo>
                  <a:pt x="711605" y="711605"/>
                </a:lnTo>
                <a:lnTo>
                  <a:pt x="0" y="7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04391" y="821570"/>
            <a:ext cx="1509818" cy="856821"/>
          </a:xfrm>
          <a:custGeom>
            <a:avLst/>
            <a:gdLst/>
            <a:ahLst/>
            <a:cxnLst/>
            <a:rect l="l" t="t" r="r" b="b"/>
            <a:pathLst>
              <a:path w="1509818" h="856821">
                <a:moveTo>
                  <a:pt x="0" y="0"/>
                </a:moveTo>
                <a:lnTo>
                  <a:pt x="1509818" y="0"/>
                </a:lnTo>
                <a:lnTo>
                  <a:pt x="1509818" y="856822"/>
                </a:lnTo>
                <a:lnTo>
                  <a:pt x="0" y="856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59017" y="2406780"/>
            <a:ext cx="9940540" cy="8042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812"/>
              </a:lnSpc>
              <a:spcBef>
                <a:spcPct val="0"/>
              </a:spcBef>
            </a:pPr>
            <a:r>
              <a:rPr lang="en-US" sz="4803" u="none" strike="noStrike" spc="-96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Handout: “Design Your 15-Minute C.A.L.M. Module”</a:t>
            </a:r>
          </a:p>
          <a:p>
            <a:pPr marL="0" lvl="0" indent="0" algn="l">
              <a:lnSpc>
                <a:spcPts val="5812"/>
              </a:lnSpc>
              <a:spcBef>
                <a:spcPct val="0"/>
              </a:spcBef>
            </a:pPr>
            <a:endParaRPr lang="en-US" sz="4803" u="none" strike="noStrike" spc="-96" dirty="0">
              <a:solidFill>
                <a:srgbClr val="0007A0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marL="0" lvl="0" indent="0" algn="l">
              <a:lnSpc>
                <a:spcPts val="5812"/>
              </a:lnSpc>
              <a:spcBef>
                <a:spcPct val="0"/>
              </a:spcBef>
            </a:pPr>
            <a:r>
              <a:rPr lang="en-US" sz="4803" u="none" strike="noStrike" spc="-96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Components:</a:t>
            </a:r>
          </a:p>
          <a:p>
            <a:pPr marL="1037117" lvl="1" indent="-518558" algn="l">
              <a:lnSpc>
                <a:spcPts val="5812"/>
              </a:lnSpc>
              <a:spcBef>
                <a:spcPct val="0"/>
              </a:spcBef>
              <a:buFont typeface="Arial"/>
              <a:buChar char="•"/>
            </a:pPr>
            <a:r>
              <a:rPr lang="en-US" sz="4803" u="none" strike="noStrike" spc="-96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Emotional Reset (Affirmation or breathing exercise)</a:t>
            </a:r>
          </a:p>
          <a:p>
            <a:pPr marL="1037117" lvl="1" indent="-518558" algn="l">
              <a:lnSpc>
                <a:spcPts val="5812"/>
              </a:lnSpc>
              <a:spcBef>
                <a:spcPct val="0"/>
              </a:spcBef>
              <a:buFont typeface="Arial"/>
              <a:buChar char="•"/>
            </a:pPr>
            <a:r>
              <a:rPr lang="en-US" sz="4803" u="none" strike="noStrike" spc="-96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Academic Focus (Skill practice or creative learning)</a:t>
            </a:r>
          </a:p>
          <a:p>
            <a:pPr marL="1037117" lvl="1" indent="-518558" algn="l">
              <a:lnSpc>
                <a:spcPts val="5812"/>
              </a:lnSpc>
              <a:spcBef>
                <a:spcPct val="0"/>
              </a:spcBef>
              <a:buFont typeface="Arial"/>
              <a:buChar char="•"/>
            </a:pPr>
            <a:r>
              <a:rPr lang="en-US" sz="4803" u="none" strike="noStrike" spc="-96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Community Connection (Group reflection or share-out)</a:t>
            </a:r>
          </a:p>
          <a:p>
            <a:pPr marL="0" lvl="0" indent="0" algn="l">
              <a:lnSpc>
                <a:spcPts val="4602"/>
              </a:lnSpc>
              <a:spcBef>
                <a:spcPct val="0"/>
              </a:spcBef>
            </a:pPr>
            <a:endParaRPr lang="en-US" sz="4803" u="none" strike="noStrike" spc="-96" dirty="0">
              <a:solidFill>
                <a:srgbClr val="0007A0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9017" y="219491"/>
            <a:ext cx="14698628" cy="1204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18"/>
              </a:lnSpc>
              <a:spcBef>
                <a:spcPct val="0"/>
              </a:spcBef>
            </a:pPr>
            <a:r>
              <a:rPr lang="en-US" sz="7557" spc="279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Building a C.A.L.M. Module Routine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D25DC-0862-E41E-1280-EEC86936D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81" y="905907"/>
            <a:ext cx="6335419" cy="8186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C59C7-B891-91C4-BA01-C7A8ECC64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63" y="905907"/>
            <a:ext cx="6106819" cy="7911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2759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505224" cy="7564574"/>
          </a:xfrm>
          <a:custGeom>
            <a:avLst/>
            <a:gdLst/>
            <a:ahLst/>
            <a:cxnLst/>
            <a:rect l="l" t="t" r="r" b="b"/>
            <a:pathLst>
              <a:path w="9505224" h="7564574">
                <a:moveTo>
                  <a:pt x="0" y="0"/>
                </a:moveTo>
                <a:lnTo>
                  <a:pt x="9505224" y="0"/>
                </a:lnTo>
                <a:lnTo>
                  <a:pt x="9505224" y="7564574"/>
                </a:lnTo>
                <a:lnTo>
                  <a:pt x="0" y="756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05224" y="2741293"/>
            <a:ext cx="8823150" cy="7559895"/>
          </a:xfrm>
          <a:custGeom>
            <a:avLst/>
            <a:gdLst/>
            <a:ahLst/>
            <a:cxnLst/>
            <a:rect l="l" t="t" r="r" b="b"/>
            <a:pathLst>
              <a:path w="8823150" h="7559895">
                <a:moveTo>
                  <a:pt x="0" y="0"/>
                </a:moveTo>
                <a:lnTo>
                  <a:pt x="8823150" y="0"/>
                </a:lnTo>
                <a:lnTo>
                  <a:pt x="8823150" y="7559895"/>
                </a:lnTo>
                <a:lnTo>
                  <a:pt x="0" y="7559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" r="-7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195992" y="971550"/>
            <a:ext cx="689699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Transforming one space at a time....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64225" y="8898551"/>
            <a:ext cx="15340012" cy="100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8"/>
              </a:lnSpc>
              <a:spcBef>
                <a:spcPct val="0"/>
              </a:spcBef>
            </a:pPr>
            <a:r>
              <a:rPr lang="en-US" sz="5400" spc="224" dirty="0">
                <a:solidFill>
                  <a:srgbClr val="000000"/>
                </a:solidFill>
                <a:latin typeface="Boston Angel"/>
                <a:ea typeface="Boston Angel"/>
                <a:cs typeface="Boston Angel"/>
                <a:sym typeface="Boston Angel"/>
              </a:rPr>
              <a:t>It’s not just Chemistry...it’s Curated Confidence.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BBB1-EC88-B9EF-FBF6-E9B31EE4F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953030-EE1C-F3B2-FCF6-8363E5DF55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F817E1-D742-4E13-D18C-E08CABA7B326}"/>
              </a:ext>
            </a:extLst>
          </p:cNvPr>
          <p:cNvSpPr/>
          <p:nvPr/>
        </p:nvSpPr>
        <p:spPr>
          <a:xfrm>
            <a:off x="10043754" y="7106387"/>
            <a:ext cx="711605" cy="711605"/>
          </a:xfrm>
          <a:custGeom>
            <a:avLst/>
            <a:gdLst/>
            <a:ahLst/>
            <a:cxnLst/>
            <a:rect l="l" t="t" r="r" b="b"/>
            <a:pathLst>
              <a:path w="711605" h="711605">
                <a:moveTo>
                  <a:pt x="0" y="0"/>
                </a:moveTo>
                <a:lnTo>
                  <a:pt x="711605" y="0"/>
                </a:lnTo>
                <a:lnTo>
                  <a:pt x="711605" y="711605"/>
                </a:lnTo>
                <a:lnTo>
                  <a:pt x="0" y="711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5A10A77-5286-165C-9304-59D9F6CC2EDF}"/>
              </a:ext>
            </a:extLst>
          </p:cNvPr>
          <p:cNvSpPr txBox="1"/>
          <p:nvPr/>
        </p:nvSpPr>
        <p:spPr>
          <a:xfrm>
            <a:off x="459017" y="2406780"/>
            <a:ext cx="8278586" cy="1194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4803" u="none" strike="noStrike" spc="-96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Access to The Voice of C.A.L.M.™ Resources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574CF0F-2E55-3059-9821-0E9290B3CD86}"/>
              </a:ext>
            </a:extLst>
          </p:cNvPr>
          <p:cNvSpPr txBox="1"/>
          <p:nvPr/>
        </p:nvSpPr>
        <p:spPr>
          <a:xfrm>
            <a:off x="459017" y="891405"/>
            <a:ext cx="8521697" cy="1181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18"/>
              </a:lnSpc>
              <a:spcBef>
                <a:spcPct val="0"/>
              </a:spcBef>
            </a:pPr>
            <a:r>
              <a:rPr lang="en-US" sz="7557" spc="279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THANK </a:t>
            </a:r>
            <a:r>
              <a:rPr lang="en-US" sz="8000" spc="279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YOU</a:t>
            </a:r>
            <a:r>
              <a:rPr lang="en-US" sz="7557" spc="279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CDA82-556B-CB9D-C468-081039A23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4" y="-30617"/>
            <a:ext cx="8278586" cy="10317617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BAF7B7C9-C490-7494-842E-F9783894145C}"/>
              </a:ext>
            </a:extLst>
          </p:cNvPr>
          <p:cNvSpPr/>
          <p:nvPr/>
        </p:nvSpPr>
        <p:spPr>
          <a:xfrm>
            <a:off x="16504391" y="821570"/>
            <a:ext cx="1509818" cy="856821"/>
          </a:xfrm>
          <a:custGeom>
            <a:avLst/>
            <a:gdLst/>
            <a:ahLst/>
            <a:cxnLst/>
            <a:rect l="l" t="t" r="r" b="b"/>
            <a:pathLst>
              <a:path w="1509818" h="856821">
                <a:moveTo>
                  <a:pt x="0" y="0"/>
                </a:moveTo>
                <a:lnTo>
                  <a:pt x="1509818" y="0"/>
                </a:lnTo>
                <a:lnTo>
                  <a:pt x="1509818" y="856822"/>
                </a:lnTo>
                <a:lnTo>
                  <a:pt x="0" y="856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485330-BB6C-690E-6D66-30316235B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 t="30081" r="29873" b="30018"/>
          <a:stretch>
            <a:fillRect/>
          </a:stretch>
        </p:blipFill>
        <p:spPr>
          <a:xfrm>
            <a:off x="2434959" y="3874251"/>
            <a:ext cx="4326701" cy="42780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6B3CB5-4EAD-8694-0137-F27EC84D9701}"/>
              </a:ext>
            </a:extLst>
          </p:cNvPr>
          <p:cNvSpPr txBox="1"/>
          <p:nvPr/>
        </p:nvSpPr>
        <p:spPr>
          <a:xfrm>
            <a:off x="565165" y="8342506"/>
            <a:ext cx="76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Instagram:</a:t>
            </a:r>
          </a:p>
          <a:p>
            <a:r>
              <a:rPr lang="en-US" sz="3600" dirty="0"/>
              <a:t>@</a:t>
            </a:r>
            <a:r>
              <a:rPr lang="en-US" sz="3600" dirty="0" err="1"/>
              <a:t>thomasedlearningcenter</a:t>
            </a:r>
            <a:endParaRPr lang="en-US" sz="3600" dirty="0"/>
          </a:p>
          <a:p>
            <a:r>
              <a:rPr lang="en-US" sz="3600" dirty="0"/>
              <a:t>@</a:t>
            </a:r>
            <a:r>
              <a:rPr lang="en-US" sz="3600" dirty="0" err="1"/>
              <a:t>periodicaffirmations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90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4436" y="-1385918"/>
            <a:ext cx="15054145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782927">
            <a:off x="11966553" y="-1160661"/>
            <a:ext cx="8912255" cy="11861169"/>
          </a:xfrm>
          <a:prstGeom prst="rect">
            <a:avLst/>
          </a:prstGeom>
          <a:solidFill>
            <a:srgbClr val="FFFCFC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49239" y="3770866"/>
            <a:ext cx="2415384" cy="1045118"/>
          </a:xfrm>
          <a:custGeom>
            <a:avLst/>
            <a:gdLst/>
            <a:ahLst/>
            <a:cxnLst/>
            <a:rect l="l" t="t" r="r" b="b"/>
            <a:pathLst>
              <a:path w="2415384" h="1045118">
                <a:moveTo>
                  <a:pt x="0" y="0"/>
                </a:moveTo>
                <a:lnTo>
                  <a:pt x="2415384" y="0"/>
                </a:lnTo>
                <a:lnTo>
                  <a:pt x="2415384" y="1045118"/>
                </a:lnTo>
                <a:lnTo>
                  <a:pt x="0" y="1045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23064" y="3606063"/>
            <a:ext cx="2588588" cy="1461910"/>
          </a:xfrm>
          <a:custGeom>
            <a:avLst/>
            <a:gdLst/>
            <a:ahLst/>
            <a:cxnLst/>
            <a:rect l="l" t="t" r="r" b="b"/>
            <a:pathLst>
              <a:path w="2588588" h="1461910">
                <a:moveTo>
                  <a:pt x="0" y="0"/>
                </a:moveTo>
                <a:lnTo>
                  <a:pt x="2588589" y="0"/>
                </a:lnTo>
                <a:lnTo>
                  <a:pt x="2588589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57618" y="5780609"/>
            <a:ext cx="2990978" cy="897293"/>
          </a:xfrm>
          <a:custGeom>
            <a:avLst/>
            <a:gdLst/>
            <a:ahLst/>
            <a:cxnLst/>
            <a:rect l="l" t="t" r="r" b="b"/>
            <a:pathLst>
              <a:path w="2990978" h="897293">
                <a:moveTo>
                  <a:pt x="0" y="0"/>
                </a:moveTo>
                <a:lnTo>
                  <a:pt x="2990977" y="0"/>
                </a:lnTo>
                <a:lnTo>
                  <a:pt x="2990977" y="897294"/>
                </a:lnTo>
                <a:lnTo>
                  <a:pt x="0" y="8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89879" y="6704335"/>
            <a:ext cx="2558717" cy="1184970"/>
          </a:xfrm>
          <a:custGeom>
            <a:avLst/>
            <a:gdLst/>
            <a:ahLst/>
            <a:cxnLst/>
            <a:rect l="l" t="t" r="r" b="b"/>
            <a:pathLst>
              <a:path w="2558717" h="1184970">
                <a:moveTo>
                  <a:pt x="0" y="0"/>
                </a:moveTo>
                <a:lnTo>
                  <a:pt x="2558716" y="0"/>
                </a:lnTo>
                <a:lnTo>
                  <a:pt x="2558716" y="1184970"/>
                </a:lnTo>
                <a:lnTo>
                  <a:pt x="0" y="1184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3894" y="7918061"/>
            <a:ext cx="2123941" cy="1454983"/>
          </a:xfrm>
          <a:custGeom>
            <a:avLst/>
            <a:gdLst/>
            <a:ahLst/>
            <a:cxnLst/>
            <a:rect l="l" t="t" r="r" b="b"/>
            <a:pathLst>
              <a:path w="2123941" h="1454983">
                <a:moveTo>
                  <a:pt x="0" y="0"/>
                </a:moveTo>
                <a:lnTo>
                  <a:pt x="2123941" y="0"/>
                </a:lnTo>
                <a:lnTo>
                  <a:pt x="2123941" y="1454983"/>
                </a:lnTo>
                <a:lnTo>
                  <a:pt x="0" y="1454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15195" y="9561881"/>
            <a:ext cx="3108084" cy="580221"/>
          </a:xfrm>
          <a:custGeom>
            <a:avLst/>
            <a:gdLst/>
            <a:ahLst/>
            <a:cxnLst/>
            <a:rect l="l" t="t" r="r" b="b"/>
            <a:pathLst>
              <a:path w="3108084" h="580221">
                <a:moveTo>
                  <a:pt x="0" y="0"/>
                </a:moveTo>
                <a:lnTo>
                  <a:pt x="3108084" y="0"/>
                </a:lnTo>
                <a:lnTo>
                  <a:pt x="3108084" y="580221"/>
                </a:lnTo>
                <a:lnTo>
                  <a:pt x="0" y="580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645939" y="0"/>
            <a:ext cx="2771420" cy="2771420"/>
          </a:xfrm>
          <a:custGeom>
            <a:avLst/>
            <a:gdLst/>
            <a:ahLst/>
            <a:cxnLst/>
            <a:rect l="l" t="t" r="r" b="b"/>
            <a:pathLst>
              <a:path w="2771420" h="2771420">
                <a:moveTo>
                  <a:pt x="0" y="0"/>
                </a:moveTo>
                <a:lnTo>
                  <a:pt x="2771419" y="0"/>
                </a:lnTo>
                <a:lnTo>
                  <a:pt x="2771419" y="2771420"/>
                </a:lnTo>
                <a:lnTo>
                  <a:pt x="0" y="27714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291836" y="2779824"/>
            <a:ext cx="5431675" cy="69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 spc="100">
                <a:solidFill>
                  <a:srgbClr val="000000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FUNDERS &amp; PARTNERS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41559" y="5090499"/>
            <a:ext cx="7623096" cy="69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 spc="100">
                <a:solidFill>
                  <a:srgbClr val="000000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SPONSORS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4825" y="4023060"/>
            <a:ext cx="2570116" cy="2183730"/>
            <a:chOff x="0" y="0"/>
            <a:chExt cx="676903" cy="5751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6903" cy="575139"/>
            </a:xfrm>
            <a:custGeom>
              <a:avLst/>
              <a:gdLst/>
              <a:ahLst/>
              <a:cxnLst/>
              <a:rect l="l" t="t" r="r" b="b"/>
              <a:pathLst>
                <a:path w="676903" h="575139">
                  <a:moveTo>
                    <a:pt x="153626" y="0"/>
                  </a:moveTo>
                  <a:lnTo>
                    <a:pt x="523277" y="0"/>
                  </a:lnTo>
                  <a:cubicBezTo>
                    <a:pt x="564021" y="0"/>
                    <a:pt x="603096" y="16186"/>
                    <a:pt x="631907" y="44996"/>
                  </a:cubicBezTo>
                  <a:cubicBezTo>
                    <a:pt x="660717" y="73807"/>
                    <a:pt x="676903" y="112882"/>
                    <a:pt x="676903" y="153626"/>
                  </a:cubicBezTo>
                  <a:lnTo>
                    <a:pt x="676903" y="421512"/>
                  </a:lnTo>
                  <a:cubicBezTo>
                    <a:pt x="676903" y="462256"/>
                    <a:pt x="660717" y="501332"/>
                    <a:pt x="631907" y="530143"/>
                  </a:cubicBezTo>
                  <a:cubicBezTo>
                    <a:pt x="603096" y="558953"/>
                    <a:pt x="564021" y="575139"/>
                    <a:pt x="523277" y="575139"/>
                  </a:cubicBezTo>
                  <a:lnTo>
                    <a:pt x="153626" y="575139"/>
                  </a:lnTo>
                  <a:cubicBezTo>
                    <a:pt x="68781" y="575139"/>
                    <a:pt x="0" y="506358"/>
                    <a:pt x="0" y="421512"/>
                  </a:cubicBezTo>
                  <a:lnTo>
                    <a:pt x="0" y="153626"/>
                  </a:lnTo>
                  <a:cubicBezTo>
                    <a:pt x="0" y="112882"/>
                    <a:pt x="16186" y="73807"/>
                    <a:pt x="44996" y="44996"/>
                  </a:cubicBezTo>
                  <a:cubicBezTo>
                    <a:pt x="73807" y="16186"/>
                    <a:pt x="112882" y="0"/>
                    <a:pt x="1536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676903" cy="56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33642" y="4653940"/>
            <a:ext cx="1292482" cy="921970"/>
          </a:xfrm>
          <a:custGeom>
            <a:avLst/>
            <a:gdLst/>
            <a:ahLst/>
            <a:cxnLst/>
            <a:rect l="l" t="t" r="r" b="b"/>
            <a:pathLst>
              <a:path w="1292482" h="921970">
                <a:moveTo>
                  <a:pt x="0" y="0"/>
                </a:moveTo>
                <a:lnTo>
                  <a:pt x="1292482" y="0"/>
                </a:lnTo>
                <a:lnTo>
                  <a:pt x="1292482" y="921970"/>
                </a:lnTo>
                <a:lnTo>
                  <a:pt x="0" y="921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29629" y="1184016"/>
            <a:ext cx="2570116" cy="2183730"/>
            <a:chOff x="0" y="0"/>
            <a:chExt cx="676903" cy="5751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6903" cy="575139"/>
            </a:xfrm>
            <a:custGeom>
              <a:avLst/>
              <a:gdLst/>
              <a:ahLst/>
              <a:cxnLst/>
              <a:rect l="l" t="t" r="r" b="b"/>
              <a:pathLst>
                <a:path w="676903" h="575139">
                  <a:moveTo>
                    <a:pt x="153626" y="0"/>
                  </a:moveTo>
                  <a:lnTo>
                    <a:pt x="523277" y="0"/>
                  </a:lnTo>
                  <a:cubicBezTo>
                    <a:pt x="564021" y="0"/>
                    <a:pt x="603096" y="16186"/>
                    <a:pt x="631907" y="44996"/>
                  </a:cubicBezTo>
                  <a:cubicBezTo>
                    <a:pt x="660717" y="73807"/>
                    <a:pt x="676903" y="112882"/>
                    <a:pt x="676903" y="153626"/>
                  </a:cubicBezTo>
                  <a:lnTo>
                    <a:pt x="676903" y="421512"/>
                  </a:lnTo>
                  <a:cubicBezTo>
                    <a:pt x="676903" y="462256"/>
                    <a:pt x="660717" y="501332"/>
                    <a:pt x="631907" y="530143"/>
                  </a:cubicBezTo>
                  <a:cubicBezTo>
                    <a:pt x="603096" y="558953"/>
                    <a:pt x="564021" y="575139"/>
                    <a:pt x="523277" y="575139"/>
                  </a:cubicBezTo>
                  <a:lnTo>
                    <a:pt x="153626" y="575139"/>
                  </a:lnTo>
                  <a:cubicBezTo>
                    <a:pt x="68781" y="575139"/>
                    <a:pt x="0" y="506358"/>
                    <a:pt x="0" y="421512"/>
                  </a:cubicBezTo>
                  <a:lnTo>
                    <a:pt x="0" y="153626"/>
                  </a:lnTo>
                  <a:cubicBezTo>
                    <a:pt x="0" y="112882"/>
                    <a:pt x="16186" y="73807"/>
                    <a:pt x="44996" y="44996"/>
                  </a:cubicBezTo>
                  <a:cubicBezTo>
                    <a:pt x="73807" y="16186"/>
                    <a:pt x="112882" y="0"/>
                    <a:pt x="1536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676903" cy="56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93434" y="1554627"/>
            <a:ext cx="1442507" cy="1442507"/>
          </a:xfrm>
          <a:custGeom>
            <a:avLst/>
            <a:gdLst/>
            <a:ahLst/>
            <a:cxnLst/>
            <a:rect l="l" t="t" r="r" b="b"/>
            <a:pathLst>
              <a:path w="1442507" h="1442507">
                <a:moveTo>
                  <a:pt x="0" y="0"/>
                </a:moveTo>
                <a:lnTo>
                  <a:pt x="1442506" y="0"/>
                </a:lnTo>
                <a:lnTo>
                  <a:pt x="1442506" y="1442507"/>
                </a:lnTo>
                <a:lnTo>
                  <a:pt x="0" y="1442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821440" y="6919254"/>
            <a:ext cx="2570116" cy="2183730"/>
            <a:chOff x="0" y="0"/>
            <a:chExt cx="676903" cy="57513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76903" cy="575139"/>
            </a:xfrm>
            <a:custGeom>
              <a:avLst/>
              <a:gdLst/>
              <a:ahLst/>
              <a:cxnLst/>
              <a:rect l="l" t="t" r="r" b="b"/>
              <a:pathLst>
                <a:path w="676903" h="575139">
                  <a:moveTo>
                    <a:pt x="153626" y="0"/>
                  </a:moveTo>
                  <a:lnTo>
                    <a:pt x="523277" y="0"/>
                  </a:lnTo>
                  <a:cubicBezTo>
                    <a:pt x="564021" y="0"/>
                    <a:pt x="603096" y="16186"/>
                    <a:pt x="631907" y="44996"/>
                  </a:cubicBezTo>
                  <a:cubicBezTo>
                    <a:pt x="660717" y="73807"/>
                    <a:pt x="676903" y="112882"/>
                    <a:pt x="676903" y="153626"/>
                  </a:cubicBezTo>
                  <a:lnTo>
                    <a:pt x="676903" y="421512"/>
                  </a:lnTo>
                  <a:cubicBezTo>
                    <a:pt x="676903" y="462256"/>
                    <a:pt x="660717" y="501332"/>
                    <a:pt x="631907" y="530143"/>
                  </a:cubicBezTo>
                  <a:cubicBezTo>
                    <a:pt x="603096" y="558953"/>
                    <a:pt x="564021" y="575139"/>
                    <a:pt x="523277" y="575139"/>
                  </a:cubicBezTo>
                  <a:lnTo>
                    <a:pt x="153626" y="575139"/>
                  </a:lnTo>
                  <a:cubicBezTo>
                    <a:pt x="68781" y="575139"/>
                    <a:pt x="0" y="506358"/>
                    <a:pt x="0" y="421512"/>
                  </a:cubicBezTo>
                  <a:lnTo>
                    <a:pt x="0" y="153626"/>
                  </a:lnTo>
                  <a:cubicBezTo>
                    <a:pt x="0" y="112882"/>
                    <a:pt x="16186" y="73807"/>
                    <a:pt x="44996" y="44996"/>
                  </a:cubicBezTo>
                  <a:cubicBezTo>
                    <a:pt x="73807" y="16186"/>
                    <a:pt x="112882" y="0"/>
                    <a:pt x="1536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676903" cy="565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93434" y="7331405"/>
            <a:ext cx="1626128" cy="1626128"/>
          </a:xfrm>
          <a:custGeom>
            <a:avLst/>
            <a:gdLst/>
            <a:ahLst/>
            <a:cxnLst/>
            <a:rect l="l" t="t" r="r" b="b"/>
            <a:pathLst>
              <a:path w="1626128" h="1626128">
                <a:moveTo>
                  <a:pt x="0" y="0"/>
                </a:moveTo>
                <a:lnTo>
                  <a:pt x="1626128" y="0"/>
                </a:lnTo>
                <a:lnTo>
                  <a:pt x="1626128" y="1626128"/>
                </a:lnTo>
                <a:lnTo>
                  <a:pt x="0" y="16261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551196" y="5000726"/>
            <a:ext cx="6551745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39" dirty="0" err="1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DRT@thomasedsolutions.com</a:t>
            </a:r>
            <a:endParaRPr lang="en-US" sz="3999" b="1" spc="39" dirty="0">
              <a:solidFill>
                <a:srgbClr val="FFFFFF"/>
              </a:solidFill>
              <a:latin typeface="Agrandir Tight Bold"/>
              <a:ea typeface="Agrandir Tight Bold"/>
              <a:cs typeface="Agrandir Tight Bold"/>
              <a:sym typeface="Agrandir Tight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551196" y="4267054"/>
            <a:ext cx="5804107" cy="736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999" b="1" spc="259" dirty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EMAIL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80927" y="7842876"/>
            <a:ext cx="580410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39" dirty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(561) 235 - 3783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480927" y="7163470"/>
            <a:ext cx="5804107" cy="736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999" b="1" spc="259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PHONE NUMBER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19918" y="2017703"/>
            <a:ext cx="6551745" cy="192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3399" b="1" spc="33" dirty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Founder &amp; CEO</a:t>
            </a:r>
          </a:p>
          <a:p>
            <a:pPr algn="l">
              <a:lnSpc>
                <a:spcPts val="5099"/>
              </a:lnSpc>
            </a:pPr>
            <a:r>
              <a:rPr lang="en-US" sz="3399" b="1" spc="33" dirty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Thomas Ed Learning Center &amp; Periodic Affirmations™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19918" y="1252360"/>
            <a:ext cx="5804107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en-US" sz="3999" b="1" spc="259" dirty="0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Dr. Deidre Reid-Thomas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119" y="7532639"/>
            <a:ext cx="16595761" cy="2293723"/>
          </a:xfrm>
          <a:custGeom>
            <a:avLst/>
            <a:gdLst/>
            <a:ahLst/>
            <a:cxnLst/>
            <a:rect l="l" t="t" r="r" b="b"/>
            <a:pathLst>
              <a:path w="16595761" h="2293723">
                <a:moveTo>
                  <a:pt x="0" y="0"/>
                </a:moveTo>
                <a:lnTo>
                  <a:pt x="16595762" y="0"/>
                </a:lnTo>
                <a:lnTo>
                  <a:pt x="16595762" y="2293723"/>
                </a:lnTo>
                <a:lnTo>
                  <a:pt x="0" y="2293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D7DFFE1-92DC-97F1-4D6B-2E50C6DF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07" y="3511162"/>
            <a:ext cx="3867150" cy="3867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5CAAB-865E-C3AB-1FF9-9C12032D99AA}"/>
              </a:ext>
            </a:extLst>
          </p:cNvPr>
          <p:cNvSpPr txBox="1"/>
          <p:nvPr/>
        </p:nvSpPr>
        <p:spPr>
          <a:xfrm>
            <a:off x="4230461" y="709957"/>
            <a:ext cx="103686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Cambria Math" panose="02040503050406030204" pitchFamily="18" charset="0"/>
                <a:ea typeface="Cambria Math" panose="02040503050406030204" pitchFamily="18" charset="0"/>
              </a:rPr>
              <a:t>Evaluation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171364"/>
            <a:ext cx="6091349" cy="8086936"/>
            <a:chOff x="0" y="0"/>
            <a:chExt cx="943709" cy="1252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3709" cy="1252878"/>
            </a:xfrm>
            <a:custGeom>
              <a:avLst/>
              <a:gdLst/>
              <a:ahLst/>
              <a:cxnLst/>
              <a:rect l="l" t="t" r="r" b="b"/>
              <a:pathLst>
                <a:path w="943709" h="1252878">
                  <a:moveTo>
                    <a:pt x="0" y="0"/>
                  </a:moveTo>
                  <a:lnTo>
                    <a:pt x="943709" y="0"/>
                  </a:lnTo>
                  <a:lnTo>
                    <a:pt x="943709" y="1252878"/>
                  </a:lnTo>
                  <a:lnTo>
                    <a:pt x="0" y="1252878"/>
                  </a:lnTo>
                  <a:close/>
                </a:path>
              </a:pathLst>
            </a:custGeom>
            <a:blipFill>
              <a:blip r:embed="rId3"/>
              <a:stretch>
                <a:fillRect l="-49480" r="-494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893735" y="-975301"/>
            <a:ext cx="5705421" cy="2146665"/>
          </a:xfrm>
          <a:custGeom>
            <a:avLst/>
            <a:gdLst/>
            <a:ahLst/>
            <a:cxnLst/>
            <a:rect l="l" t="t" r="r" b="b"/>
            <a:pathLst>
              <a:path w="5705421" h="2146665">
                <a:moveTo>
                  <a:pt x="0" y="0"/>
                </a:moveTo>
                <a:lnTo>
                  <a:pt x="5705421" y="0"/>
                </a:lnTo>
                <a:lnTo>
                  <a:pt x="5705421" y="2146665"/>
                </a:lnTo>
                <a:lnTo>
                  <a:pt x="0" y="214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9541" y="9515194"/>
            <a:ext cx="5112266" cy="492429"/>
          </a:xfrm>
          <a:custGeom>
            <a:avLst/>
            <a:gdLst/>
            <a:ahLst/>
            <a:cxnLst/>
            <a:rect l="l" t="t" r="r" b="b"/>
            <a:pathLst>
              <a:path w="5112266" h="492429">
                <a:moveTo>
                  <a:pt x="0" y="0"/>
                </a:moveTo>
                <a:lnTo>
                  <a:pt x="5112267" y="0"/>
                </a:lnTo>
                <a:lnTo>
                  <a:pt x="5112267" y="492429"/>
                </a:lnTo>
                <a:lnTo>
                  <a:pt x="0" y="492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1878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942617" y="1351931"/>
            <a:ext cx="10070102" cy="1204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18"/>
              </a:lnSpc>
              <a:spcBef>
                <a:spcPct val="0"/>
              </a:spcBef>
            </a:pPr>
            <a:r>
              <a:rPr lang="en-US" sz="7557" spc="279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Key Learning Outcomes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01898" y="2999327"/>
            <a:ext cx="10865862" cy="653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1"/>
              </a:lnSpc>
            </a:pPr>
            <a:r>
              <a:rPr lang="en-US" sz="2800" dirty="0">
                <a:solidFill>
                  <a:srgbClr val="0007A0"/>
                </a:solidFill>
                <a:latin typeface="Inria Serif"/>
                <a:ea typeface="Inria Serif"/>
                <a:cs typeface="Inria Serif"/>
                <a:sym typeface="Inria Serif"/>
              </a:rPr>
              <a:t>By the end of this session, participants will:</a:t>
            </a:r>
          </a:p>
          <a:p>
            <a:pPr marL="514350" indent="-514350" algn="l">
              <a:lnSpc>
                <a:spcPts val="4771"/>
              </a:lnSpc>
              <a:buFont typeface="+mj-lt"/>
              <a:buAutoNum type="arabicPeriod"/>
            </a:pPr>
            <a:endParaRPr lang="en-US" sz="4000" dirty="0">
              <a:solidFill>
                <a:schemeClr val="tx2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Describe</a:t>
            </a:r>
            <a:r>
              <a:rPr lang="en-US" sz="2800" dirty="0">
                <a:solidFill>
                  <a:schemeClr val="tx2"/>
                </a:solidFill>
              </a:rPr>
              <a:t> how the VOICE of C.A.L.M.™ framework supports whole-child development in OST settings by integrating resilience, academic engagement, and community connection.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Identify</a:t>
            </a:r>
            <a:r>
              <a:rPr lang="en-US" sz="2800" dirty="0">
                <a:solidFill>
                  <a:schemeClr val="tx2"/>
                </a:solidFill>
              </a:rPr>
              <a:t> practical strategies that help students transition from the school day and regulate emotions for meaningful participation in afterschool programming.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Apply</a:t>
            </a:r>
            <a:r>
              <a:rPr lang="en-US" sz="2800" dirty="0">
                <a:solidFill>
                  <a:schemeClr val="tx2"/>
                </a:solidFill>
              </a:rPr>
              <a:t> at least one adaptable use of Periodic Affirmations™—such as journaling, discussion prompts, or transition activities—to support focus, self-reflection, and positive engagement.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solidFill>
                  <a:schemeClr val="tx2"/>
                </a:solidFill>
              </a:rPr>
              <a:t>Reflect</a:t>
            </a:r>
            <a:r>
              <a:rPr lang="en-US" sz="2800" dirty="0">
                <a:solidFill>
                  <a:schemeClr val="tx2"/>
                </a:solidFill>
              </a:rPr>
              <a:t> on how these tools and strategies can be implemented within their own OST context using existing resources.</a:t>
            </a:r>
          </a:p>
          <a:p>
            <a:pPr algn="l">
              <a:lnSpc>
                <a:spcPts val="4771"/>
              </a:lnSpc>
            </a:pPr>
            <a:endParaRPr lang="en-US" sz="3138" dirty="0">
              <a:solidFill>
                <a:srgbClr val="0007A0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50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010252" y="1"/>
            <a:ext cx="6277748" cy="10812375"/>
            <a:chOff x="68331" y="0"/>
            <a:chExt cx="972587" cy="1614687"/>
          </a:xfrm>
        </p:grpSpPr>
        <p:sp>
          <p:nvSpPr>
            <p:cNvPr id="4" name="Freeform 4"/>
            <p:cNvSpPr/>
            <p:nvPr/>
          </p:nvSpPr>
          <p:spPr>
            <a:xfrm>
              <a:off x="68331" y="0"/>
              <a:ext cx="972587" cy="1614687"/>
            </a:xfrm>
            <a:custGeom>
              <a:avLst/>
              <a:gdLst/>
              <a:ahLst/>
              <a:cxnLst/>
              <a:rect l="l" t="t" r="r" b="b"/>
              <a:pathLst>
                <a:path w="1069507" h="1609854">
                  <a:moveTo>
                    <a:pt x="0" y="0"/>
                  </a:moveTo>
                  <a:lnTo>
                    <a:pt x="1069507" y="0"/>
                  </a:lnTo>
                  <a:lnTo>
                    <a:pt x="1069507" y="1609854"/>
                  </a:lnTo>
                  <a:lnTo>
                    <a:pt x="0" y="1609854"/>
                  </a:lnTo>
                  <a:close/>
                </a:path>
              </a:pathLst>
            </a:custGeom>
            <a:blipFill>
              <a:blip r:embed="rId4"/>
              <a:stretch>
                <a:fillRect l="-6666" r="-352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443483" y="522007"/>
            <a:ext cx="2457968" cy="1358027"/>
          </a:xfrm>
          <a:custGeom>
            <a:avLst/>
            <a:gdLst/>
            <a:ahLst/>
            <a:cxnLst/>
            <a:rect l="l" t="t" r="r" b="b"/>
            <a:pathLst>
              <a:path w="2457968" h="1358027">
                <a:moveTo>
                  <a:pt x="0" y="0"/>
                </a:moveTo>
                <a:lnTo>
                  <a:pt x="2457968" y="0"/>
                </a:lnTo>
                <a:lnTo>
                  <a:pt x="2457968" y="1358027"/>
                </a:lnTo>
                <a:lnTo>
                  <a:pt x="0" y="1358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4400" y="1832409"/>
            <a:ext cx="11141454" cy="924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Element # 108 Hassium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“I am persistent and resilient, achieving greatness through dedication.”</a:t>
            </a:r>
          </a:p>
          <a:p>
            <a:pPr algn="l">
              <a:lnSpc>
                <a:spcPts val="3551"/>
              </a:lnSpc>
            </a:pPr>
            <a:endParaRPr lang="en-US" sz="3200" i="1" dirty="0">
              <a:solidFill>
                <a:srgbClr val="070674"/>
              </a:solidFill>
              <a:ea typeface="Inria Serif Bold Italics"/>
              <a:cs typeface="Inria Serif Bold Italics"/>
              <a:sym typeface="Inria Serif Bold Italics"/>
            </a:endParaRP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Scientists had to collide atoms at insanely high speeds, over and over again, just to create a few atoms of Hassium.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And once created? It lasts for only seconds before it’s gone.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But it still earned its spot.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Why? Because of persistence.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Greatness doesn’t always show up loud—it shows up in the dedication to keep going.</a:t>
            </a:r>
          </a:p>
          <a:p>
            <a:pPr algn="l">
              <a:lnSpc>
                <a:spcPts val="3551"/>
              </a:lnSpc>
            </a:pPr>
            <a:endParaRPr lang="en-US" sz="3200" i="1" dirty="0">
              <a:solidFill>
                <a:srgbClr val="070674"/>
              </a:solidFill>
              <a:ea typeface="Inria Serif Bold Italics"/>
              <a:cs typeface="Inria Serif Bold Italics"/>
              <a:sym typeface="Inria Serif Bold Italics"/>
            </a:endParaRP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Here’s a Journal Prompt for today: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Think about a time when you kept going, even when progress felt invisible.</a:t>
            </a:r>
          </a:p>
          <a:p>
            <a:pPr algn="l">
              <a:lnSpc>
                <a:spcPts val="3551"/>
              </a:lnSpc>
            </a:pPr>
            <a:r>
              <a:rPr lang="en-US" sz="3200" i="1" dirty="0">
                <a:solidFill>
                  <a:srgbClr val="070674"/>
                </a:solidFill>
                <a:ea typeface="Inria Serif Bold Italics"/>
                <a:cs typeface="Inria Serif Bold Italics"/>
                <a:sym typeface="Inria Serif Bold Italics"/>
              </a:rPr>
              <a:t>What kept you moving? What did you learn about your own strength through the process?</a:t>
            </a:r>
          </a:p>
          <a:p>
            <a:pPr algn="l">
              <a:lnSpc>
                <a:spcPts val="3670"/>
              </a:lnSpc>
            </a:pPr>
            <a:endParaRPr lang="en-US" sz="2573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  <a:p>
            <a:pPr algn="l">
              <a:lnSpc>
                <a:spcPts val="3670"/>
              </a:lnSpc>
            </a:pPr>
            <a:endParaRPr lang="en-US" sz="2573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  <a:p>
            <a:pPr algn="l">
              <a:lnSpc>
                <a:spcPts val="3670"/>
              </a:lnSpc>
            </a:pPr>
            <a:endParaRPr lang="en-US" sz="2573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8993" y="625891"/>
            <a:ext cx="9417765" cy="1254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63"/>
              </a:lnSpc>
            </a:pPr>
            <a:r>
              <a:rPr lang="en-US" sz="9119" spc="337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It’s Elemental...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467520" y="0"/>
            <a:ext cx="5791780" cy="4942719"/>
            <a:chOff x="0" y="0"/>
            <a:chExt cx="897298" cy="7657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298" cy="765756"/>
            </a:xfrm>
            <a:custGeom>
              <a:avLst/>
              <a:gdLst/>
              <a:ahLst/>
              <a:cxnLst/>
              <a:rect l="l" t="t" r="r" b="b"/>
              <a:pathLst>
                <a:path w="897298" h="765756">
                  <a:moveTo>
                    <a:pt x="0" y="0"/>
                  </a:moveTo>
                  <a:lnTo>
                    <a:pt x="897298" y="0"/>
                  </a:lnTo>
                  <a:lnTo>
                    <a:pt x="897298" y="765756"/>
                  </a:lnTo>
                  <a:lnTo>
                    <a:pt x="0" y="765756"/>
                  </a:lnTo>
                  <a:close/>
                </a:path>
              </a:pathLst>
            </a:custGeom>
            <a:blipFill>
              <a:blip r:embed="rId3"/>
              <a:stretch>
                <a:fillRect l="-14045" r="-140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67520" y="5143500"/>
            <a:ext cx="6820480" cy="4114800"/>
            <a:chOff x="0" y="0"/>
            <a:chExt cx="1056671" cy="6374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6671" cy="637490"/>
            </a:xfrm>
            <a:custGeom>
              <a:avLst/>
              <a:gdLst/>
              <a:ahLst/>
              <a:cxnLst/>
              <a:rect l="l" t="t" r="r" b="b"/>
              <a:pathLst>
                <a:path w="1056671" h="637490">
                  <a:moveTo>
                    <a:pt x="0" y="0"/>
                  </a:moveTo>
                  <a:lnTo>
                    <a:pt x="1056671" y="0"/>
                  </a:lnTo>
                  <a:lnTo>
                    <a:pt x="1056671" y="637490"/>
                  </a:lnTo>
                  <a:lnTo>
                    <a:pt x="0" y="637490"/>
                  </a:lnTo>
                  <a:close/>
                </a:path>
              </a:pathLst>
            </a:custGeom>
            <a:blipFill>
              <a:blip r:embed="rId4"/>
              <a:stretch>
                <a:fillRect l="-697" r="-6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338320" y="779038"/>
            <a:ext cx="2258399" cy="2258399"/>
          </a:xfrm>
          <a:custGeom>
            <a:avLst/>
            <a:gdLst/>
            <a:ahLst/>
            <a:cxnLst/>
            <a:rect l="l" t="t" r="r" b="b"/>
            <a:pathLst>
              <a:path w="2258399" h="2258399">
                <a:moveTo>
                  <a:pt x="0" y="0"/>
                </a:moveTo>
                <a:lnTo>
                  <a:pt x="2258399" y="0"/>
                </a:lnTo>
                <a:lnTo>
                  <a:pt x="2258399" y="2258399"/>
                </a:lnTo>
                <a:lnTo>
                  <a:pt x="0" y="2258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294891" y="-2042068"/>
            <a:ext cx="4799415" cy="16735137"/>
            <a:chOff x="0" y="0"/>
            <a:chExt cx="660400" cy="23027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2302757"/>
            </a:xfrm>
            <a:custGeom>
              <a:avLst/>
              <a:gdLst/>
              <a:ahLst/>
              <a:cxnLst/>
              <a:rect l="l" t="t" r="r" b="b"/>
              <a:pathLst>
                <a:path w="660400" h="230275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1598"/>
                  </a:cubicBezTo>
                  <a:lnTo>
                    <a:pt x="660400" y="2302757"/>
                  </a:lnTo>
                  <a:lnTo>
                    <a:pt x="0" y="2302757"/>
                  </a:lnTo>
                  <a:lnTo>
                    <a:pt x="0" y="36303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900"/>
              <a:ext cx="660400" cy="2213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57958" y="4763432"/>
            <a:ext cx="457779" cy="457779"/>
          </a:xfrm>
          <a:custGeom>
            <a:avLst/>
            <a:gdLst/>
            <a:ahLst/>
            <a:cxnLst/>
            <a:rect l="l" t="t" r="r" b="b"/>
            <a:pathLst>
              <a:path w="457779" h="457779">
                <a:moveTo>
                  <a:pt x="0" y="0"/>
                </a:moveTo>
                <a:lnTo>
                  <a:pt x="457779" y="0"/>
                </a:lnTo>
                <a:lnTo>
                  <a:pt x="457779" y="457778"/>
                </a:lnTo>
                <a:lnTo>
                  <a:pt x="0" y="4577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57958" y="5934650"/>
            <a:ext cx="457779" cy="457779"/>
          </a:xfrm>
          <a:custGeom>
            <a:avLst/>
            <a:gdLst/>
            <a:ahLst/>
            <a:cxnLst/>
            <a:rect l="l" t="t" r="r" b="b"/>
            <a:pathLst>
              <a:path w="457779" h="457779">
                <a:moveTo>
                  <a:pt x="0" y="0"/>
                </a:moveTo>
                <a:lnTo>
                  <a:pt x="457779" y="0"/>
                </a:lnTo>
                <a:lnTo>
                  <a:pt x="457779" y="457779"/>
                </a:lnTo>
                <a:lnTo>
                  <a:pt x="0" y="4577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7958" y="7200900"/>
            <a:ext cx="457779" cy="457779"/>
          </a:xfrm>
          <a:custGeom>
            <a:avLst/>
            <a:gdLst/>
            <a:ahLst/>
            <a:cxnLst/>
            <a:rect l="l" t="t" r="r" b="b"/>
            <a:pathLst>
              <a:path w="457779" h="457779">
                <a:moveTo>
                  <a:pt x="0" y="0"/>
                </a:moveTo>
                <a:lnTo>
                  <a:pt x="457779" y="0"/>
                </a:lnTo>
                <a:lnTo>
                  <a:pt x="457779" y="457778"/>
                </a:lnTo>
                <a:lnTo>
                  <a:pt x="0" y="4577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57958" y="1315402"/>
            <a:ext cx="8707667" cy="245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4"/>
              </a:lnSpc>
            </a:pPr>
            <a:r>
              <a:rPr lang="en-US" sz="9605" spc="355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Why C.A.L.M. Matters in OST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3165" y="4649132"/>
            <a:ext cx="9041592" cy="407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5"/>
              </a:lnSpc>
            </a:pPr>
            <a:r>
              <a:rPr lang="en-US" sz="2854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Students arrive after a full day of structure and expectations</a:t>
            </a:r>
          </a:p>
          <a:p>
            <a:pPr algn="l">
              <a:lnSpc>
                <a:spcPts val="4595"/>
              </a:lnSpc>
            </a:pPr>
            <a:r>
              <a:rPr lang="en-US" sz="2854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OST time is an opportunity to RESET, REFLECT, and RECONNECT for ALL!</a:t>
            </a:r>
          </a:p>
          <a:p>
            <a:pPr algn="l">
              <a:lnSpc>
                <a:spcPts val="4595"/>
              </a:lnSpc>
            </a:pPr>
            <a:endParaRPr lang="en-US" sz="2854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  <a:p>
            <a:pPr algn="l">
              <a:lnSpc>
                <a:spcPts val="4595"/>
              </a:lnSpc>
            </a:pPr>
            <a:r>
              <a:rPr lang="en-US" sz="2854" b="1" i="1" dirty="0">
                <a:solidFill>
                  <a:srgbClr val="070674"/>
                </a:solidFill>
                <a:latin typeface="Inria Serif Bold Italics"/>
                <a:ea typeface="Inria Serif Bold Italics"/>
                <a:cs typeface="Inria Serif Bold Italics"/>
                <a:sym typeface="Inria Serif Bold Italics"/>
              </a:rPr>
              <a:t>Bridge between academic support and emotional wellbeing = resilience building</a:t>
            </a:r>
          </a:p>
          <a:p>
            <a:pPr algn="l">
              <a:lnSpc>
                <a:spcPts val="4595"/>
              </a:lnSpc>
            </a:pPr>
            <a:endParaRPr lang="en-US" sz="2854" b="1" i="1" dirty="0">
              <a:solidFill>
                <a:srgbClr val="070674"/>
              </a:solidFill>
              <a:latin typeface="Inria Serif Bold Italics"/>
              <a:ea typeface="Inria Serif Bold Italics"/>
              <a:cs typeface="Inria Serif Bold Italics"/>
              <a:sym typeface="Inria Serif Bold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6851855" y="-1436145"/>
            <a:ext cx="2872289" cy="5744579"/>
          </a:xfrm>
          <a:custGeom>
            <a:avLst/>
            <a:gdLst/>
            <a:ahLst/>
            <a:cxnLst/>
            <a:rect l="l" t="t" r="r" b="b"/>
            <a:pathLst>
              <a:path w="2872289" h="5744579">
                <a:moveTo>
                  <a:pt x="0" y="0"/>
                </a:moveTo>
                <a:lnTo>
                  <a:pt x="2872290" y="0"/>
                </a:lnTo>
                <a:lnTo>
                  <a:pt x="2872290" y="5744579"/>
                </a:lnTo>
                <a:lnTo>
                  <a:pt x="0" y="5744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36430" y="4034132"/>
            <a:ext cx="14046474" cy="345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3"/>
              </a:lnSpc>
            </a:pPr>
            <a:r>
              <a:rPr lang="en-US" sz="9119" spc="337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</a:rPr>
              <a:t>Poll #1 &amp; 2: </a:t>
            </a:r>
          </a:p>
          <a:p>
            <a:pPr algn="ctr">
              <a:lnSpc>
                <a:spcPts val="8663"/>
              </a:lnSpc>
            </a:pPr>
            <a:r>
              <a:rPr lang="en-US" sz="9119" u="sng" spc="337" dirty="0">
                <a:solidFill>
                  <a:srgbClr val="070674"/>
                </a:solidFill>
                <a:latin typeface="Boston Angel"/>
                <a:ea typeface="Boston Angel"/>
                <a:cs typeface="Boston Angel"/>
                <a:sym typeface="Boston Angel"/>
                <a:hlinkClick r:id="rId5" tooltip="https://slideswith.com/event/fas2025"/>
              </a:rPr>
              <a:t>Where Are Students Struggling the Most?</a:t>
            </a:r>
            <a:endParaRPr lang="en-US" sz="9119" u="sng" spc="337" dirty="0">
              <a:solidFill>
                <a:srgbClr val="070674"/>
              </a:solidFill>
              <a:latin typeface="Boston Angel"/>
              <a:ea typeface="Boston Angel"/>
              <a:cs typeface="Boston Angel"/>
              <a:sym typeface="Boston Angel"/>
              <a:hlinkClick r:id="rId6" tooltip="https://slideswith.com/event/fas2025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10270399">
            <a:off x="-985325" y="-990807"/>
            <a:ext cx="15054145" cy="13360554"/>
          </a:xfrm>
          <a:custGeom>
            <a:avLst/>
            <a:gdLst/>
            <a:ahLst/>
            <a:cxnLst/>
            <a:rect l="l" t="t" r="r" b="b"/>
            <a:pathLst>
              <a:path w="15054145" h="13360554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5158344" y="1379582"/>
            <a:ext cx="14122753" cy="10075646"/>
            <a:chOff x="0" y="0"/>
            <a:chExt cx="3719573" cy="26536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9573" cy="2653668"/>
            </a:xfrm>
            <a:custGeom>
              <a:avLst/>
              <a:gdLst/>
              <a:ahLst/>
              <a:cxnLst/>
              <a:rect l="l" t="t" r="r" b="b"/>
              <a:pathLst>
                <a:path w="3719573" h="2653668">
                  <a:moveTo>
                    <a:pt x="23024" y="0"/>
                  </a:moveTo>
                  <a:lnTo>
                    <a:pt x="3696549" y="0"/>
                  </a:lnTo>
                  <a:cubicBezTo>
                    <a:pt x="3709265" y="0"/>
                    <a:pt x="3719573" y="10308"/>
                    <a:pt x="3719573" y="23024"/>
                  </a:cubicBezTo>
                  <a:lnTo>
                    <a:pt x="3719573" y="2630644"/>
                  </a:lnTo>
                  <a:cubicBezTo>
                    <a:pt x="3719573" y="2636750"/>
                    <a:pt x="3717147" y="2642607"/>
                    <a:pt x="3712830" y="2646924"/>
                  </a:cubicBezTo>
                  <a:cubicBezTo>
                    <a:pt x="3708512" y="2651242"/>
                    <a:pt x="3702655" y="2653668"/>
                    <a:pt x="3696549" y="2653668"/>
                  </a:cubicBezTo>
                  <a:lnTo>
                    <a:pt x="23024" y="2653668"/>
                  </a:lnTo>
                  <a:cubicBezTo>
                    <a:pt x="10308" y="2653668"/>
                    <a:pt x="0" y="2643360"/>
                    <a:pt x="0" y="2630644"/>
                  </a:cubicBezTo>
                  <a:lnTo>
                    <a:pt x="0" y="23024"/>
                  </a:lnTo>
                  <a:cubicBezTo>
                    <a:pt x="0" y="16918"/>
                    <a:pt x="2426" y="11061"/>
                    <a:pt x="6744" y="6744"/>
                  </a:cubicBezTo>
                  <a:cubicBezTo>
                    <a:pt x="11061" y="2426"/>
                    <a:pt x="16918" y="0"/>
                    <a:pt x="230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3719573" cy="2644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2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42102" y="1598537"/>
            <a:ext cx="13638995" cy="7841875"/>
            <a:chOff x="0" y="-142875"/>
            <a:chExt cx="18185326" cy="10455836"/>
          </a:xfrm>
        </p:grpSpPr>
        <p:sp>
          <p:nvSpPr>
            <p:cNvPr id="6" name="TextBox 6"/>
            <p:cNvSpPr txBox="1"/>
            <p:nvPr/>
          </p:nvSpPr>
          <p:spPr>
            <a:xfrm>
              <a:off x="1" y="941847"/>
              <a:ext cx="16319330" cy="9371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020"/>
                </a:lnSpc>
              </a:pPr>
              <a:endParaRPr lang="en-US" sz="4000" dirty="0">
                <a:latin typeface="+mj-lt"/>
                <a:ea typeface="Canva Sans"/>
                <a:cs typeface="Canva Sans"/>
                <a:sym typeface="Canva Sans"/>
              </a:endParaRPr>
            </a:p>
            <a:p>
              <a:pPr>
                <a:lnSpc>
                  <a:spcPts val="5020"/>
                </a:lnSpc>
              </a:pPr>
              <a:r>
                <a:rPr lang="en-US" sz="4000" dirty="0">
                  <a:latin typeface="+mj-lt"/>
                  <a:ea typeface="Canva Sans"/>
                  <a:cs typeface="Canva Sans"/>
                  <a:sym typeface="Canva Sans"/>
                </a:rPr>
                <a:t>Employment Disparities: Students lacking adequate SEL and academic support are 35% less likely to secure stable employment post-graduation (</a:t>
              </a:r>
              <a:r>
                <a:rPr lang="en-US" sz="4000" u="sng" dirty="0">
                  <a:latin typeface="+mj-lt"/>
                  <a:ea typeface="Canva Sans"/>
                  <a:cs typeface="Canva Sans"/>
                  <a:sym typeface="Canva Sans"/>
                  <a:hlinkClick r:id="rId3" tooltip="https://www.weforum.org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World Economic Forum, 2020</a:t>
              </a:r>
              <a:r>
                <a:rPr lang="en-US" sz="4000" dirty="0">
                  <a:latin typeface="+mj-lt"/>
                  <a:ea typeface="Canva Sans"/>
                  <a:cs typeface="Canva Sans"/>
                  <a:sym typeface="Canva Sans"/>
                </a:rPr>
                <a:t>).</a:t>
              </a:r>
            </a:p>
            <a:p>
              <a:pPr>
                <a:lnSpc>
                  <a:spcPts val="5020"/>
                </a:lnSpc>
              </a:pPr>
              <a:endParaRPr lang="en-US" sz="4000" dirty="0">
                <a:latin typeface="+mj-lt"/>
                <a:ea typeface="Canva Sans"/>
                <a:cs typeface="Canva Sans"/>
                <a:sym typeface="Canva Sans"/>
              </a:endParaRPr>
            </a:p>
            <a:p>
              <a:pPr>
                <a:lnSpc>
                  <a:spcPts val="5020"/>
                </a:lnSpc>
              </a:pPr>
              <a:r>
                <a:rPr lang="en-US" sz="4000" dirty="0">
                  <a:latin typeface="+mj-lt"/>
                  <a:ea typeface="Canva Sans"/>
                  <a:cs typeface="Canva Sans"/>
                  <a:sym typeface="Canva Sans"/>
                </a:rPr>
                <a:t> A study published in Child Development highlighted that only 29% of students reported feeling socially and emotionally supported in traditional schools, leaving the majority vulnerable to stress and anxiety (Durlak et al., 2011).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1818532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20"/>
                </a:lnSpc>
              </a:pPr>
              <a:r>
                <a:rPr lang="en-US" sz="4400" dirty="0">
                  <a:latin typeface="+mj-lt"/>
                  <a:ea typeface="Canva Sans"/>
                  <a:cs typeface="Canva Sans"/>
                  <a:sym typeface="Canva Sans"/>
                </a:rPr>
                <a:t>Educational Landscape is shifting....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58344" y="305096"/>
            <a:ext cx="13129656" cy="944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7200" b="1" dirty="0">
                <a:solidFill>
                  <a:srgbClr val="FFFFFF"/>
                </a:solidFill>
                <a:latin typeface="Argent Bold"/>
                <a:ea typeface="Argent Bold"/>
                <a:cs typeface="Argent Bold"/>
                <a:sym typeface="Argent Bold"/>
              </a:rPr>
              <a:t>Why now is the right time…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5693" y="8945936"/>
            <a:ext cx="4932651" cy="61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8"/>
              </a:lnSpc>
              <a:spcBef>
                <a:spcPct val="0"/>
              </a:spcBef>
            </a:pPr>
            <a:r>
              <a:rPr lang="en-US" sz="3897" b="1" u="none" strike="noStrike" spc="167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#AfterschoolSYM2026</a:t>
            </a:r>
          </a:p>
        </p:txBody>
      </p:sp>
      <p:sp>
        <p:nvSpPr>
          <p:cNvPr id="14" name="Freeform 14"/>
          <p:cNvSpPr/>
          <p:nvPr/>
        </p:nvSpPr>
        <p:spPr>
          <a:xfrm>
            <a:off x="236433" y="545583"/>
            <a:ext cx="4744161" cy="5930552"/>
          </a:xfrm>
          <a:custGeom>
            <a:avLst/>
            <a:gdLst/>
            <a:ahLst/>
            <a:cxnLst/>
            <a:rect l="l" t="t" r="r" b="b"/>
            <a:pathLst>
              <a:path w="4744161" h="5930552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36433" y="7442064"/>
            <a:ext cx="4828326" cy="4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4"/>
              </a:lnSpc>
              <a:spcBef>
                <a:spcPct val="0"/>
              </a:spcBef>
            </a:pPr>
            <a:r>
              <a:rPr lang="en-US" sz="2495" b="1" u="none" strike="noStrike" spc="174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Prime Time Palm Beach County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274629" y="7807133"/>
            <a:ext cx="5850450" cy="43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12"/>
              </a:lnSpc>
              <a:spcBef>
                <a:spcPct val="0"/>
              </a:spcBef>
            </a:pPr>
            <a:r>
              <a:rPr lang="en-US" sz="2608" b="1" u="none" strike="noStrike" spc="182">
                <a:solidFill>
                  <a:srgbClr val="FFFFFF"/>
                </a:solidFill>
                <a:latin typeface="Agrandir Tight Bold"/>
                <a:ea typeface="Agrandir Tight Bold"/>
                <a:cs typeface="Agrandir Tight Bold"/>
                <a:sym typeface="Agrandir Tight Bold"/>
              </a:rPr>
              <a:t>Afterschool Symposium 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274629" y="6999570"/>
            <a:ext cx="5850450" cy="45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8"/>
              </a:lnSpc>
              <a:spcBef>
                <a:spcPct val="0"/>
              </a:spcBef>
            </a:pPr>
            <a:r>
              <a:rPr lang="en-US" sz="2833" b="1" u="none" strike="noStrike" spc="121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25 Years of Afterschool Excellence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6433" y="6238022"/>
            <a:ext cx="4982898" cy="86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91"/>
              </a:lnSpc>
              <a:spcBef>
                <a:spcPct val="0"/>
              </a:spcBef>
            </a:pPr>
            <a:r>
              <a:rPr lang="en-US" sz="5405" b="1" u="none" strike="noStrike" spc="232">
                <a:solidFill>
                  <a:srgbClr val="FFFFFF"/>
                </a:solidFill>
                <a:latin typeface="Kabel Ultra-Bold"/>
                <a:ea typeface="Kabel Ultra-Bold"/>
                <a:cs typeface="Kabel Ultra-Bold"/>
                <a:sym typeface="Kabel Ultra-Bold"/>
              </a:rPr>
              <a:t>Lighting the Way: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0753062" y="987677"/>
            <a:ext cx="544504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Truths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76679" y="1852929"/>
            <a:ext cx="7397809" cy="611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0" lvl="1" indent="-367025" algn="l">
              <a:lnSpc>
                <a:spcPts val="4759"/>
              </a:lnSpc>
              <a:buAutoNum type="arabicPeriod"/>
            </a:pPr>
            <a:r>
              <a:rPr lang="en-US" sz="33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Holistic education integrates intellectual, emotional, and social development, enhancing academic performance.</a:t>
            </a:r>
          </a:p>
          <a:p>
            <a:pPr marL="734050" lvl="1" indent="-367025" algn="l">
              <a:lnSpc>
                <a:spcPts val="4759"/>
              </a:lnSpc>
              <a:buAutoNum type="arabicPeriod"/>
            </a:pPr>
            <a:r>
              <a:rPr lang="en-US" sz="33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SEL encompasses a broad range of skills, including self-awareness, self-management, social awareness, relationship skills, and responsible decision-making.</a:t>
            </a:r>
          </a:p>
          <a:p>
            <a:pPr marL="734050" lvl="1" indent="-367025" algn="l">
              <a:lnSpc>
                <a:spcPts val="4759"/>
              </a:lnSpc>
              <a:buAutoNum type="arabicPeriod"/>
            </a:pPr>
            <a:r>
              <a:rPr lang="en-US" sz="33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SEL benefits all students.</a:t>
            </a:r>
          </a:p>
        </p:txBody>
      </p:sp>
      <p:sp>
        <p:nvSpPr>
          <p:cNvPr id="17" name="Freeform 17"/>
          <p:cNvSpPr/>
          <p:nvPr/>
        </p:nvSpPr>
        <p:spPr>
          <a:xfrm rot="5400000">
            <a:off x="5189220" y="4639555"/>
            <a:ext cx="7909560" cy="18288000"/>
          </a:xfrm>
          <a:custGeom>
            <a:avLst/>
            <a:gdLst/>
            <a:ahLst/>
            <a:cxnLst/>
            <a:rect l="l" t="t" r="r" b="b"/>
            <a:pathLst>
              <a:path w="7909560" h="18288000">
                <a:moveTo>
                  <a:pt x="0" y="0"/>
                </a:moveTo>
                <a:lnTo>
                  <a:pt x="7909560" y="0"/>
                </a:lnTo>
                <a:lnTo>
                  <a:pt x="790956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0B1824-5554-0148-C163-A4AD32663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260" y="895870"/>
            <a:ext cx="9929060" cy="84952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0940268" y="1385350"/>
            <a:ext cx="544504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Truths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06539" y="2486658"/>
            <a:ext cx="8112501" cy="471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08" lvl="1" indent="-410204" algn="l">
              <a:lnSpc>
                <a:spcPts val="5319"/>
              </a:lnSpc>
              <a:buAutoNum type="arabicPeriod"/>
            </a:pPr>
            <a:r>
              <a:rPr lang="en-US" sz="37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Interactive lessons and collaborative projects can be facilitated using existing resources, making them accessible and cost-effective.</a:t>
            </a:r>
          </a:p>
          <a:p>
            <a:pPr marL="820408" lvl="1" indent="-410204" algn="l">
              <a:lnSpc>
                <a:spcPts val="5319"/>
              </a:lnSpc>
              <a:buAutoNum type="arabicPeriod"/>
            </a:pPr>
            <a:r>
              <a:rPr lang="en-US" sz="37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Innovative strategies are versatile and can be applied across all disciplines. </a:t>
            </a:r>
          </a:p>
        </p:txBody>
      </p:sp>
      <p:sp>
        <p:nvSpPr>
          <p:cNvPr id="17" name="Freeform 17"/>
          <p:cNvSpPr/>
          <p:nvPr/>
        </p:nvSpPr>
        <p:spPr>
          <a:xfrm rot="5400000">
            <a:off x="5189220" y="4639555"/>
            <a:ext cx="7909560" cy="18288000"/>
          </a:xfrm>
          <a:custGeom>
            <a:avLst/>
            <a:gdLst/>
            <a:ahLst/>
            <a:cxnLst/>
            <a:rect l="l" t="t" r="r" b="b"/>
            <a:pathLst>
              <a:path w="7909560" h="18288000">
                <a:moveTo>
                  <a:pt x="0" y="0"/>
                </a:moveTo>
                <a:lnTo>
                  <a:pt x="7909560" y="0"/>
                </a:lnTo>
                <a:lnTo>
                  <a:pt x="790956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589DF-CEEF-DCA1-E4F5-76134B4D8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83" y="721550"/>
            <a:ext cx="10660982" cy="88438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12F70A4BDDC41BB130B8D47D1EDCA" ma:contentTypeVersion="16" ma:contentTypeDescription="Create a new document." ma:contentTypeScope="" ma:versionID="30aaaf81ea5181e88ff19418b2430754">
  <xsd:schema xmlns:xsd="http://www.w3.org/2001/XMLSchema" xmlns:xs="http://www.w3.org/2001/XMLSchema" xmlns:p="http://schemas.microsoft.com/office/2006/metadata/properties" xmlns:ns2="7989c510-bc00-4dd7-a769-5bb6bca90be0" xmlns:ns3="67019374-79e9-427f-b47c-b9897d602eb1" targetNamespace="http://schemas.microsoft.com/office/2006/metadata/properties" ma:root="true" ma:fieldsID="8dd8561148253d19853605552c389130" ns2:_="" ns3:_="">
    <xsd:import namespace="7989c510-bc00-4dd7-a769-5bb6bca90be0"/>
    <xsd:import namespace="67019374-79e9-427f-b47c-b9897d602e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9c510-bc00-4dd7-a769-5bb6bca90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4baa66-6f15-475c-bab3-b27d3a9936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19374-79e9-427f-b47c-b9897d602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849559c-62f6-40a1-82fc-36551acaa646}" ma:internalName="TaxCatchAll" ma:showField="CatchAllData" ma:web="67019374-79e9-427f-b47c-b9897d602e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019374-79e9-427f-b47c-b9897d602eb1" xsi:nil="true"/>
    <lcf76f155ced4ddcb4097134ff3c332f xmlns="7989c510-bc00-4dd7-a769-5bb6bca90be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DE83A2-00EF-45F4-BC41-7390AD5FA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89c510-bc00-4dd7-a769-5bb6bca90be0"/>
    <ds:schemaRef ds:uri="67019374-79e9-427f-b47c-b9897d602e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0A9487-2EC6-4DA6-8C3C-039C947D47F4}">
  <ds:schemaRefs>
    <ds:schemaRef ds:uri="7989c510-bc00-4dd7-a769-5bb6bca90be0"/>
    <ds:schemaRef ds:uri="67019374-79e9-427f-b47c-b9897d602eb1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7423D60-8037-4A04-B211-6E00854315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1068</Words>
  <Application>Microsoft Macintosh PowerPoint</Application>
  <PresentationFormat>Custom</PresentationFormat>
  <Paragraphs>159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Inria Serif</vt:lpstr>
      <vt:lpstr>Argent</vt:lpstr>
      <vt:lpstr>Canva Sans Bold</vt:lpstr>
      <vt:lpstr>Inria Serif Bold Italics</vt:lpstr>
      <vt:lpstr>Agrandir Tight Bold</vt:lpstr>
      <vt:lpstr>Agrandir Tight</vt:lpstr>
      <vt:lpstr>Cambria Math</vt:lpstr>
      <vt:lpstr>Argent Bold</vt:lpstr>
      <vt:lpstr>Calibri</vt:lpstr>
      <vt:lpstr>Kabel Ultra-Bold</vt:lpstr>
      <vt:lpstr>Boston Angel</vt:lpstr>
      <vt:lpstr>Aptos</vt:lpstr>
      <vt:lpstr>Canva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Presenter Template</dc:title>
  <cp:lastModifiedBy>Thomas Ed</cp:lastModifiedBy>
  <cp:revision>134</cp:revision>
  <dcterms:created xsi:type="dcterms:W3CDTF">2006-08-16T00:00:00Z</dcterms:created>
  <dcterms:modified xsi:type="dcterms:W3CDTF">2026-04-30T14:49:26Z</dcterms:modified>
  <dc:identifier>DAHFhXsG1uE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0x0101003EE12F70A4BDDC41BB130B8D47D1EDCA</vt:lpwstr>
  </property>
  <property fmtid="{D5CDD505-2E9C-101B-9397-08002B2CF9AE}" pid="3" name="MediaServiceImageTags">
    <vt:lpwstr/>
  </property>
</Properties>
</file>