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x="18288000" cy="10287000"/>
  <p:notesSz cx="6858000" cy="9144000"/>
  <p:embeddedFontLst>
    <p:embeddedFont>
      <p:font typeface="Lato Bold" charset="1" panose="020F0502020204030203"/>
      <p:regular r:id="rId30"/>
    </p:embeddedFont>
    <p:embeddedFont>
      <p:font typeface="Lato" charset="1" panose="020F0502020204030203"/>
      <p:regular r:id="rId31"/>
    </p:embeddedFont>
    <p:embeddedFont>
      <p:font typeface="League Spartan" charset="1" panose="00000800000000000000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" Type="http://schemas.openxmlformats.org/officeDocument/2006/relationships/viewProps" Target="viewProps.xml"/><Relationship Id="rId34" Type="http://schemas.openxmlformats.org/officeDocument/2006/relationships/customXml" Target="../customXml/item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7" Type="http://schemas.openxmlformats.org/officeDocument/2006/relationships/slide" Target="slides/slide2.xml"/><Relationship Id="rId33" Type="http://schemas.openxmlformats.org/officeDocument/2006/relationships/customXml" Target="../customXml/item1.xml"/><Relationship Id="rId16" Type="http://schemas.openxmlformats.org/officeDocument/2006/relationships/slide" Target="slides/slide11.xml"/><Relationship Id="rId2" Type="http://schemas.openxmlformats.org/officeDocument/2006/relationships/presProps" Target="presProps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32.fntdata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5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31.fntdata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font" Target="fonts/font30.fntdata"/><Relationship Id="rId4" Type="http://schemas.openxmlformats.org/officeDocument/2006/relationships/theme" Target="theme/theme1.xml"/><Relationship Id="rId9" Type="http://schemas.openxmlformats.org/officeDocument/2006/relationships/slide" Target="slides/slide4.xml"/><Relationship Id="rId35" Type="http://schemas.openxmlformats.org/officeDocument/2006/relationships/customXml" Target="../customXml/item3.xml"/><Relationship Id="rId8" Type="http://schemas.openxmlformats.org/officeDocument/2006/relationships/slide" Target="slides/slide3.xml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jpeg" Type="http://schemas.openxmlformats.org/officeDocument/2006/relationships/image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Relationship Id="rId7" Target="../media/image12.png" Type="http://schemas.openxmlformats.org/officeDocument/2006/relationships/image"/><Relationship Id="rId8" Target="../media/image13.svg" Type="http://schemas.openxmlformats.org/officeDocument/2006/relationships/image"/><Relationship Id="rId9" Target="../media/image14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9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27.png" Type="http://schemas.openxmlformats.org/officeDocument/2006/relationships/image"/><Relationship Id="rId7" Target="../media/image28.svg" Type="http://schemas.openxmlformats.org/officeDocument/2006/relationships/image"/><Relationship Id="rId8" Target="../media/image9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27.png" Type="http://schemas.openxmlformats.org/officeDocument/2006/relationships/image"/><Relationship Id="rId7" Target="../media/image28.svg" Type="http://schemas.openxmlformats.org/officeDocument/2006/relationships/image"/><Relationship Id="rId8" Target="../media/image9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3.png" Type="http://schemas.openxmlformats.org/officeDocument/2006/relationships/image"/><Relationship Id="rId11" Target="../media/image34.svg" Type="http://schemas.openxmlformats.org/officeDocument/2006/relationships/image"/><Relationship Id="rId12" Target="../media/image35.png" Type="http://schemas.openxmlformats.org/officeDocument/2006/relationships/image"/><Relationship Id="rId13" Target="../media/image36.svg" Type="http://schemas.openxmlformats.org/officeDocument/2006/relationships/image"/><Relationship Id="rId14" Target="../media/image37.png" Type="http://schemas.openxmlformats.org/officeDocument/2006/relationships/image"/><Relationship Id="rId15" Target="../media/image38.svg" Type="http://schemas.openxmlformats.org/officeDocument/2006/relationships/image"/><Relationship Id="rId16" Target="../media/image39.png" Type="http://schemas.openxmlformats.org/officeDocument/2006/relationships/image"/><Relationship Id="rId17" Target="../media/image40.svg" Type="http://schemas.openxmlformats.org/officeDocument/2006/relationships/image"/><Relationship Id="rId18" Target="../media/image6.png" Type="http://schemas.openxmlformats.org/officeDocument/2006/relationships/image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29.png" Type="http://schemas.openxmlformats.org/officeDocument/2006/relationships/image"/><Relationship Id="rId7" Target="../media/image30.svg" Type="http://schemas.openxmlformats.org/officeDocument/2006/relationships/image"/><Relationship Id="rId8" Target="../media/image31.png" Type="http://schemas.openxmlformats.org/officeDocument/2006/relationships/image"/><Relationship Id="rId9" Target="../media/image32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7.png" Type="http://schemas.openxmlformats.org/officeDocument/2006/relationships/image"/><Relationship Id="rId7" Target="../media/image41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7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6.svg" Type="http://schemas.openxmlformats.org/officeDocument/2006/relationships/image"/><Relationship Id="rId11" Target="../media/image47.svg" Type="http://schemas.openxmlformats.org/officeDocument/2006/relationships/image"/><Relationship Id="rId12" Target="../media/image48.jpeg" Type="http://schemas.openxmlformats.org/officeDocument/2006/relationships/image"/><Relationship Id="rId13" Target="../media/image49.jpeg" Type="http://schemas.openxmlformats.org/officeDocument/2006/relationships/image"/><Relationship Id="rId14" Target="../media/image50.jpeg" Type="http://schemas.openxmlformats.org/officeDocument/2006/relationships/image"/><Relationship Id="rId15" Target="../media/image51.jpeg" Type="http://schemas.openxmlformats.org/officeDocument/2006/relationships/image"/><Relationship Id="rId16" Target="../media/image52.jpeg" Type="http://schemas.openxmlformats.org/officeDocument/2006/relationships/image"/><Relationship Id="rId17" Target="../media/image53.jpeg" Type="http://schemas.openxmlformats.org/officeDocument/2006/relationships/image"/><Relationship Id="rId18" Target="../media/image54.jpeg" Type="http://schemas.openxmlformats.org/officeDocument/2006/relationships/image"/><Relationship Id="rId19" Target="../media/image6.png" Type="http://schemas.openxmlformats.org/officeDocument/2006/relationships/image"/><Relationship Id="rId2" Target="../media/image2.png" Type="http://schemas.openxmlformats.org/officeDocument/2006/relationships/image"/><Relationship Id="rId20" Target="../media/image55.pn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42.png" Type="http://schemas.openxmlformats.org/officeDocument/2006/relationships/image"/><Relationship Id="rId7" Target="../media/image43.svg" Type="http://schemas.openxmlformats.org/officeDocument/2006/relationships/image"/><Relationship Id="rId8" Target="../media/image44.svg" Type="http://schemas.openxmlformats.org/officeDocument/2006/relationships/image"/><Relationship Id="rId9" Target="../media/image45.sv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7.png" Type="http://schemas.openxmlformats.org/officeDocument/2006/relationships/image"/><Relationship Id="rId7" Target="../media/image56.png" Type="http://schemas.openxmlformats.org/officeDocument/2006/relationships/image"/><Relationship Id="rId8" Target="../media/image57.svg" Type="http://schemas.openxmlformats.org/officeDocument/2006/relationships/image"/><Relationship Id="rId9" Target="../media/image58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Relationship Id="rId7" Target="../media/image7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3.png" Type="http://schemas.openxmlformats.org/officeDocument/2006/relationships/image"/><Relationship Id="rId11" Target="../media/image64.svg" Type="http://schemas.openxmlformats.org/officeDocument/2006/relationships/image"/><Relationship Id="rId12" Target="../media/image6.png" Type="http://schemas.openxmlformats.org/officeDocument/2006/relationships/image"/><Relationship Id="rId13" Target="../media/image65.png" Type="http://schemas.openxmlformats.org/officeDocument/2006/relationships/image"/><Relationship Id="rId14" Target="../media/image66.svg" Type="http://schemas.openxmlformats.org/officeDocument/2006/relationships/image"/><Relationship Id="rId15" Target="../media/image67.png" Type="http://schemas.openxmlformats.org/officeDocument/2006/relationships/image"/><Relationship Id="rId16" Target="../media/image68.svg" Type="http://schemas.openxmlformats.org/officeDocument/2006/relationships/image"/><Relationship Id="rId17" Target="../media/image69.png" Type="http://schemas.openxmlformats.org/officeDocument/2006/relationships/image"/><Relationship Id="rId18" Target="../media/image70.svg" Type="http://schemas.openxmlformats.org/officeDocument/2006/relationships/image"/><Relationship Id="rId19" Target="../media/image71.png" Type="http://schemas.openxmlformats.org/officeDocument/2006/relationships/image"/><Relationship Id="rId2" Target="../media/image2.png" Type="http://schemas.openxmlformats.org/officeDocument/2006/relationships/image"/><Relationship Id="rId20" Target="../media/image72.svg" Type="http://schemas.openxmlformats.org/officeDocument/2006/relationships/image"/><Relationship Id="rId21" Target="../media/image73.png" Type="http://schemas.openxmlformats.org/officeDocument/2006/relationships/image"/><Relationship Id="rId22" Target="../media/image74.sv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59.png" Type="http://schemas.openxmlformats.org/officeDocument/2006/relationships/image"/><Relationship Id="rId7" Target="../media/image60.svg" Type="http://schemas.openxmlformats.org/officeDocument/2006/relationships/image"/><Relationship Id="rId8" Target="../media/image61.png" Type="http://schemas.openxmlformats.org/officeDocument/2006/relationships/image"/><Relationship Id="rId9" Target="../media/image62.sv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Relationship Id="rId7" Target="../media/image9.jpeg" Type="http://schemas.openxmlformats.org/officeDocument/2006/relationships/image"/><Relationship Id="rId8" Target="../media/image10.jpeg" Type="http://schemas.openxmlformats.org/officeDocument/2006/relationships/image"/><Relationship Id="rId9" Target="../media/image11.jpe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Relationship Id="rId7" Target="../media/image75.png" Type="http://schemas.openxmlformats.org/officeDocument/2006/relationships/image"/><Relationship Id="rId8" Target="../media/image76.jpe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77.jpeg" Type="http://schemas.openxmlformats.org/officeDocument/2006/relationships/image"/><Relationship Id="rId5" Target="../media/image78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9.png" Type="http://schemas.openxmlformats.org/officeDocument/2006/relationships/image"/><Relationship Id="rId3" Target="../media/image80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8.jpeg" Type="http://schemas.openxmlformats.org/officeDocument/2006/relationships/image"/><Relationship Id="rId7" Target="../media/image9.jpeg" Type="http://schemas.openxmlformats.org/officeDocument/2006/relationships/image"/><Relationship Id="rId8" Target="../media/image10.jpeg" Type="http://schemas.openxmlformats.org/officeDocument/2006/relationships/image"/><Relationship Id="rId9" Target="../media/image11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9.jpeg" Type="http://schemas.openxmlformats.org/officeDocument/2006/relationships/image"/><Relationship Id="rId7" Target="../media/image11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jpeg" Type="http://schemas.openxmlformats.org/officeDocument/2006/relationships/image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Relationship Id="rId7" Target="../media/image12.png" Type="http://schemas.openxmlformats.org/officeDocument/2006/relationships/image"/><Relationship Id="rId8" Target="../media/image13.svg" Type="http://schemas.openxmlformats.org/officeDocument/2006/relationships/image"/><Relationship Id="rId9" Target="../media/image14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jpeg" Type="http://schemas.openxmlformats.org/officeDocument/2006/relationships/image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Relationship Id="rId7" Target="../media/image12.png" Type="http://schemas.openxmlformats.org/officeDocument/2006/relationships/image"/><Relationship Id="rId8" Target="../media/image13.svg" Type="http://schemas.openxmlformats.org/officeDocument/2006/relationships/image"/><Relationship Id="rId9" Target="../media/image14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0.png" Type="http://schemas.openxmlformats.org/officeDocument/2006/relationships/image"/><Relationship Id="rId11" Target="../media/image21.svg" Type="http://schemas.openxmlformats.org/officeDocument/2006/relationships/image"/><Relationship Id="rId12" Target="../media/image22.png" Type="http://schemas.openxmlformats.org/officeDocument/2006/relationships/image"/><Relationship Id="rId13" Target="../media/image23.svg" Type="http://schemas.openxmlformats.org/officeDocument/2006/relationships/image"/><Relationship Id="rId14" Target="../media/image24.png" Type="http://schemas.openxmlformats.org/officeDocument/2006/relationships/image"/><Relationship Id="rId15" Target="../media/image25.svg" Type="http://schemas.openxmlformats.org/officeDocument/2006/relationships/image"/><Relationship Id="rId16" Target="../media/image10.jpeg" Type="http://schemas.openxmlformats.org/officeDocument/2006/relationships/image"/><Relationship Id="rId17" Target="../media/image14.png" Type="http://schemas.openxmlformats.org/officeDocument/2006/relationships/image"/><Relationship Id="rId18" Target="../media/image26.jpeg" Type="http://schemas.openxmlformats.org/officeDocument/2006/relationships/image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16.png" Type="http://schemas.openxmlformats.org/officeDocument/2006/relationships/image"/><Relationship Id="rId7" Target="../media/image17.svg" Type="http://schemas.openxmlformats.org/officeDocument/2006/relationships/image"/><Relationship Id="rId8" Target="../media/image18.png" Type="http://schemas.openxmlformats.org/officeDocument/2006/relationships/image"/><Relationship Id="rId9" Target="../media/image19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Relationship Id="rId7" Target="https://docs.google.com/forms/d/e/1FAIpQLSeuhx7_Iaul-vhlJzGG6c6yblmbh3in7pBv0XdHnPcdUfuaYQ/viewform?usp=sharing&amp;ouid=110212229784188654379" TargetMode="External" Type="http://schemas.openxmlformats.org/officeDocument/2006/relationships/hyperlink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B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5386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B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736843" cy="10287000"/>
          </a:xfrm>
          <a:custGeom>
            <a:avLst/>
            <a:gdLst/>
            <a:ahLst/>
            <a:cxnLst/>
            <a:rect r="r" b="b" t="t" l="l"/>
            <a:pathLst>
              <a:path h="10287000" w="18736843">
                <a:moveTo>
                  <a:pt x="0" y="0"/>
                </a:moveTo>
                <a:lnTo>
                  <a:pt x="18736843" y="0"/>
                </a:lnTo>
                <a:lnTo>
                  <a:pt x="18736843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2389" b="-6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177285" y="1410421"/>
            <a:ext cx="13559558" cy="10181995"/>
          </a:xfrm>
          <a:custGeom>
            <a:avLst/>
            <a:gdLst/>
            <a:ahLst/>
            <a:cxnLst/>
            <a:rect r="r" b="b" t="t" l="l"/>
            <a:pathLst>
              <a:path h="10181995" w="13559558">
                <a:moveTo>
                  <a:pt x="0" y="0"/>
                </a:moveTo>
                <a:lnTo>
                  <a:pt x="13559558" y="0"/>
                </a:lnTo>
                <a:lnTo>
                  <a:pt x="13559558" y="10181995"/>
                </a:lnTo>
                <a:lnTo>
                  <a:pt x="0" y="1018199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146901" y="0"/>
            <a:ext cx="9875177" cy="1368654"/>
          </a:xfrm>
          <a:custGeom>
            <a:avLst/>
            <a:gdLst/>
            <a:ahLst/>
            <a:cxnLst/>
            <a:rect r="r" b="b" t="t" l="l"/>
            <a:pathLst>
              <a:path h="1368654" w="9875177">
                <a:moveTo>
                  <a:pt x="0" y="0"/>
                </a:moveTo>
                <a:lnTo>
                  <a:pt x="9875177" y="0"/>
                </a:lnTo>
                <a:lnTo>
                  <a:pt x="9875177" y="1368654"/>
                </a:lnTo>
                <a:lnTo>
                  <a:pt x="0" y="136865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124798" r="0" b="-3051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6005938" y="-115059"/>
            <a:ext cx="11902251" cy="31066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18"/>
              </a:lnSpc>
            </a:pPr>
            <a:r>
              <a:rPr lang="en-US" sz="8941" b="true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Building the </a:t>
            </a:r>
          </a:p>
          <a:p>
            <a:pPr algn="ctr">
              <a:lnSpc>
                <a:spcPts val="12518"/>
              </a:lnSpc>
            </a:pPr>
            <a:r>
              <a:rPr lang="en-US" sz="8941" b="true">
                <a:solidFill>
                  <a:srgbClr val="BEC869"/>
                </a:solidFill>
                <a:latin typeface="Lato Bold"/>
                <a:ea typeface="Lato Bold"/>
                <a:cs typeface="Lato Bold"/>
                <a:sym typeface="Lato Bold"/>
              </a:rPr>
              <a:t>REAL SAFE SPACE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16932190" y="108062"/>
            <a:ext cx="1152529" cy="1152529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5730056" y="3531911"/>
            <a:ext cx="7730503" cy="57996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05013" indent="-352507" lvl="1">
              <a:lnSpc>
                <a:spcPts val="5126"/>
              </a:lnSpc>
              <a:buFont typeface="Arial"/>
              <a:buChar char="•"/>
            </a:pPr>
            <a:r>
              <a:rPr lang="en-US" sz="3265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What helped us build the foundation?</a:t>
            </a:r>
          </a:p>
          <a:p>
            <a:pPr algn="l" marL="1410027" indent="-470009" lvl="2">
              <a:lnSpc>
                <a:spcPts val="5126"/>
              </a:lnSpc>
              <a:buFont typeface="Arial"/>
              <a:buChar char="⚬"/>
            </a:pPr>
            <a:r>
              <a:rPr lang="en-US" sz="3265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Our Intake Process </a:t>
            </a:r>
          </a:p>
          <a:p>
            <a:pPr algn="l" marL="2115040" indent="-528760" lvl="3">
              <a:lnSpc>
                <a:spcPts val="5126"/>
              </a:lnSpc>
              <a:buFont typeface="Arial"/>
              <a:buChar char="￭"/>
            </a:pPr>
            <a:r>
              <a:rPr lang="en-US" sz="3265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The questions we ask</a:t>
            </a:r>
          </a:p>
          <a:p>
            <a:pPr algn="l" marL="2115040" indent="-528760" lvl="3">
              <a:lnSpc>
                <a:spcPts val="5126"/>
              </a:lnSpc>
              <a:buFont typeface="Arial"/>
              <a:buChar char="￭"/>
            </a:pPr>
            <a:r>
              <a:rPr lang="en-US" sz="3265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The SWOT Analysis</a:t>
            </a:r>
          </a:p>
          <a:p>
            <a:pPr algn="l" marL="1410027" indent="-470009" lvl="2">
              <a:lnSpc>
                <a:spcPts val="5126"/>
              </a:lnSpc>
              <a:buFont typeface="Arial"/>
              <a:buChar char="⚬"/>
            </a:pPr>
            <a:r>
              <a:rPr lang="en-US" sz="3265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Collective Impact</a:t>
            </a:r>
          </a:p>
          <a:p>
            <a:pPr algn="l" marL="1410027" indent="-470009" lvl="2">
              <a:lnSpc>
                <a:spcPts val="5126"/>
              </a:lnSpc>
              <a:buFont typeface="Arial"/>
              <a:buChar char="⚬"/>
            </a:pPr>
            <a:r>
              <a:rPr lang="en-US" sz="3265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Restorative Practices</a:t>
            </a:r>
          </a:p>
          <a:p>
            <a:pPr algn="l" marL="1410027" indent="-470009" lvl="2">
              <a:lnSpc>
                <a:spcPts val="5126"/>
              </a:lnSpc>
              <a:buFont typeface="Arial"/>
              <a:buChar char="⚬"/>
            </a:pPr>
            <a:r>
              <a:rPr lang="en-US" sz="3265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REI (Racial Equity Institute)</a:t>
            </a:r>
          </a:p>
          <a:p>
            <a:pPr algn="l" marL="1410027" indent="-470009" lvl="2">
              <a:lnSpc>
                <a:spcPts val="5126"/>
              </a:lnSpc>
              <a:buFont typeface="Arial"/>
              <a:buChar char="⚬"/>
            </a:pPr>
            <a:r>
              <a:rPr lang="en-US" sz="3265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Removing the Red Tape Strategically</a:t>
            </a:r>
          </a:p>
        </p:txBody>
      </p:sp>
      <p:sp>
        <p:nvSpPr>
          <p:cNvPr name="Freeform 9" id="9"/>
          <p:cNvSpPr/>
          <p:nvPr/>
        </p:nvSpPr>
        <p:spPr>
          <a:xfrm flipH="false" flipV="true" rot="-5400000">
            <a:off x="15538865" y="4992392"/>
            <a:ext cx="8229600" cy="4227957"/>
          </a:xfrm>
          <a:custGeom>
            <a:avLst/>
            <a:gdLst/>
            <a:ahLst/>
            <a:cxnLst/>
            <a:rect r="r" b="b" t="t" l="l"/>
            <a:pathLst>
              <a:path h="4227957" w="8229600">
                <a:moveTo>
                  <a:pt x="0" y="4227957"/>
                </a:moveTo>
                <a:lnTo>
                  <a:pt x="8229600" y="4227957"/>
                </a:lnTo>
                <a:lnTo>
                  <a:pt x="8229600" y="0"/>
                </a:lnTo>
                <a:lnTo>
                  <a:pt x="0" y="0"/>
                </a:lnTo>
                <a:lnTo>
                  <a:pt x="0" y="4227957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3832168" y="3278270"/>
            <a:ext cx="7549907" cy="7549907"/>
          </a:xfrm>
          <a:custGeom>
            <a:avLst/>
            <a:gdLst/>
            <a:ahLst/>
            <a:cxnLst/>
            <a:rect r="r" b="b" t="t" l="l"/>
            <a:pathLst>
              <a:path h="7549907" w="7549907">
                <a:moveTo>
                  <a:pt x="0" y="0"/>
                </a:moveTo>
                <a:lnTo>
                  <a:pt x="7549907" y="0"/>
                </a:lnTo>
                <a:lnTo>
                  <a:pt x="7549907" y="7549908"/>
                </a:lnTo>
                <a:lnTo>
                  <a:pt x="0" y="754990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13249265" y="3100702"/>
            <a:ext cx="7905044" cy="7905044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0"/>
              <a:stretch>
                <a:fillRect l="-16072" t="0" r="-35442" b="0"/>
              </a:stretch>
            </a:blipFill>
            <a:ln w="285750" cap="sq">
              <a:solidFill>
                <a:srgbClr val="F0F0F0"/>
              </a:solidFill>
              <a:prstDash val="solid"/>
              <a:miter/>
            </a:ln>
          </p:spPr>
        </p:sp>
      </p:grp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B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736843" cy="10287000"/>
          </a:xfrm>
          <a:custGeom>
            <a:avLst/>
            <a:gdLst/>
            <a:ahLst/>
            <a:cxnLst/>
            <a:rect r="r" b="b" t="t" l="l"/>
            <a:pathLst>
              <a:path h="10287000" w="18736843">
                <a:moveTo>
                  <a:pt x="0" y="0"/>
                </a:moveTo>
                <a:lnTo>
                  <a:pt x="18736843" y="0"/>
                </a:lnTo>
                <a:lnTo>
                  <a:pt x="18736843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2389" b="-6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177285" y="1410421"/>
            <a:ext cx="13559558" cy="10181995"/>
          </a:xfrm>
          <a:custGeom>
            <a:avLst/>
            <a:gdLst/>
            <a:ahLst/>
            <a:cxnLst/>
            <a:rect r="r" b="b" t="t" l="l"/>
            <a:pathLst>
              <a:path h="10181995" w="13559558">
                <a:moveTo>
                  <a:pt x="0" y="0"/>
                </a:moveTo>
                <a:lnTo>
                  <a:pt x="13559558" y="0"/>
                </a:lnTo>
                <a:lnTo>
                  <a:pt x="13559558" y="10181995"/>
                </a:lnTo>
                <a:lnTo>
                  <a:pt x="0" y="1018199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146901" y="0"/>
            <a:ext cx="9875177" cy="1368654"/>
          </a:xfrm>
          <a:custGeom>
            <a:avLst/>
            <a:gdLst/>
            <a:ahLst/>
            <a:cxnLst/>
            <a:rect r="r" b="b" t="t" l="l"/>
            <a:pathLst>
              <a:path h="1368654" w="9875177">
                <a:moveTo>
                  <a:pt x="0" y="0"/>
                </a:moveTo>
                <a:lnTo>
                  <a:pt x="9875177" y="0"/>
                </a:lnTo>
                <a:lnTo>
                  <a:pt x="9875177" y="1368654"/>
                </a:lnTo>
                <a:lnTo>
                  <a:pt x="0" y="136865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124798" r="0" b="-3051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6919346" y="187820"/>
            <a:ext cx="1180834" cy="1180834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6"/>
              <a:stretch>
                <a:fillRect l="0" t="-12642" r="0" b="-12642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5177285" y="3686429"/>
            <a:ext cx="13110715" cy="17267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026"/>
              </a:lnSpc>
            </a:pPr>
            <a:r>
              <a:rPr lang="en-US" b="true" sz="10018">
                <a:solidFill>
                  <a:srgbClr val="BEC869"/>
                </a:solidFill>
                <a:latin typeface="Lato Bold"/>
                <a:ea typeface="Lato Bold"/>
                <a:cs typeface="Lato Bold"/>
                <a:sym typeface="Lato Bold"/>
              </a:rPr>
              <a:t>Ask Yourself: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7224091" y="5547324"/>
            <a:ext cx="9017102" cy="12335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82"/>
              </a:lnSpc>
            </a:pPr>
            <a:r>
              <a:rPr lang="en-US" sz="355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“Is your organization unintentionally stigmatizing mental health through policy?”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6903667" y="7089118"/>
            <a:ext cx="9657951" cy="20272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21"/>
              </a:lnSpc>
            </a:pPr>
            <a:r>
              <a:rPr lang="en-US" sz="2424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Some examples may include:</a:t>
            </a:r>
          </a:p>
          <a:p>
            <a:pPr algn="l" marL="523463" indent="-261732" lvl="1">
              <a:lnSpc>
                <a:spcPts val="4121"/>
              </a:lnSpc>
              <a:buFont typeface="Arial"/>
              <a:buChar char="•"/>
            </a:pPr>
            <a:r>
              <a:rPr lang="en-US" sz="2424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Strict no-contact policies</a:t>
            </a:r>
          </a:p>
          <a:p>
            <a:pPr algn="l" marL="523463" indent="-261732" lvl="1">
              <a:lnSpc>
                <a:spcPts val="4121"/>
              </a:lnSpc>
              <a:buFont typeface="Arial"/>
              <a:buChar char="•"/>
            </a:pPr>
            <a:r>
              <a:rPr lang="en-US" sz="2424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Fear-based liability thinking</a:t>
            </a:r>
          </a:p>
          <a:p>
            <a:pPr algn="l" marL="523463" indent="-261732" lvl="1">
              <a:lnSpc>
                <a:spcPts val="4121"/>
              </a:lnSpc>
              <a:buFont typeface="Arial"/>
              <a:buChar char="•"/>
            </a:pPr>
            <a:r>
              <a:rPr lang="en-US" sz="2424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Overly rigid communication rules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005938" y="-115059"/>
            <a:ext cx="11902251" cy="31066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18"/>
              </a:lnSpc>
            </a:pPr>
            <a:r>
              <a:rPr lang="en-US" sz="8941" b="true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Building the </a:t>
            </a:r>
          </a:p>
          <a:p>
            <a:pPr algn="ctr">
              <a:lnSpc>
                <a:spcPts val="12518"/>
              </a:lnSpc>
            </a:pPr>
            <a:r>
              <a:rPr lang="en-US" sz="8941" b="true">
                <a:solidFill>
                  <a:srgbClr val="BEC869"/>
                </a:solidFill>
                <a:latin typeface="Lato Bold"/>
                <a:ea typeface="Lato Bold"/>
                <a:cs typeface="Lato Bold"/>
                <a:sym typeface="Lato Bold"/>
              </a:rPr>
              <a:t>REAL SAFE SPACE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B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736843" cy="10287000"/>
          </a:xfrm>
          <a:custGeom>
            <a:avLst/>
            <a:gdLst/>
            <a:ahLst/>
            <a:cxnLst/>
            <a:rect r="r" b="b" t="t" l="l"/>
            <a:pathLst>
              <a:path h="10287000" w="18736843">
                <a:moveTo>
                  <a:pt x="0" y="0"/>
                </a:moveTo>
                <a:lnTo>
                  <a:pt x="18736843" y="0"/>
                </a:lnTo>
                <a:lnTo>
                  <a:pt x="18736843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2389" b="-6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177285" y="1410421"/>
            <a:ext cx="13559558" cy="10181995"/>
          </a:xfrm>
          <a:custGeom>
            <a:avLst/>
            <a:gdLst/>
            <a:ahLst/>
            <a:cxnLst/>
            <a:rect r="r" b="b" t="t" l="l"/>
            <a:pathLst>
              <a:path h="10181995" w="13559558">
                <a:moveTo>
                  <a:pt x="0" y="0"/>
                </a:moveTo>
                <a:lnTo>
                  <a:pt x="13559558" y="0"/>
                </a:lnTo>
                <a:lnTo>
                  <a:pt x="13559558" y="10181995"/>
                </a:lnTo>
                <a:lnTo>
                  <a:pt x="0" y="1018199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146901" y="0"/>
            <a:ext cx="9875177" cy="1368654"/>
          </a:xfrm>
          <a:custGeom>
            <a:avLst/>
            <a:gdLst/>
            <a:ahLst/>
            <a:cxnLst/>
            <a:rect r="r" b="b" t="t" l="l"/>
            <a:pathLst>
              <a:path h="1368654" w="9875177">
                <a:moveTo>
                  <a:pt x="0" y="0"/>
                </a:moveTo>
                <a:lnTo>
                  <a:pt x="9875177" y="0"/>
                </a:lnTo>
                <a:lnTo>
                  <a:pt x="9875177" y="1368654"/>
                </a:lnTo>
                <a:lnTo>
                  <a:pt x="0" y="136865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124798" r="0" b="-3051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6005938" y="-115059"/>
            <a:ext cx="11902251" cy="31066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18"/>
              </a:lnSpc>
            </a:pPr>
            <a:r>
              <a:rPr lang="en-US" sz="8941" b="true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Building the </a:t>
            </a:r>
          </a:p>
          <a:p>
            <a:pPr algn="ctr">
              <a:lnSpc>
                <a:spcPts val="12518"/>
              </a:lnSpc>
            </a:pPr>
            <a:r>
              <a:rPr lang="en-US" sz="8941" b="true">
                <a:solidFill>
                  <a:srgbClr val="BEC869"/>
                </a:solidFill>
                <a:latin typeface="Lato Bold"/>
                <a:ea typeface="Lato Bold"/>
                <a:cs typeface="Lato Bold"/>
                <a:sym typeface="Lato Bold"/>
              </a:rPr>
              <a:t>REAL SAFE SPACE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8029967" y="3065804"/>
            <a:ext cx="7854193" cy="9804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83"/>
              </a:lnSpc>
            </a:pPr>
            <a:r>
              <a:rPr lang="en-US" b="true" sz="2845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“Is your organization unintentionally stigmatizing mental health through policy?”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8267155" y="4170050"/>
            <a:ext cx="7379816" cy="5719358"/>
          </a:xfrm>
          <a:custGeom>
            <a:avLst/>
            <a:gdLst/>
            <a:ahLst/>
            <a:cxnLst/>
            <a:rect r="r" b="b" t="t" l="l"/>
            <a:pathLst>
              <a:path h="5719358" w="7379816">
                <a:moveTo>
                  <a:pt x="0" y="0"/>
                </a:moveTo>
                <a:lnTo>
                  <a:pt x="7379817" y="0"/>
                </a:lnTo>
                <a:lnTo>
                  <a:pt x="7379817" y="5719358"/>
                </a:lnTo>
                <a:lnTo>
                  <a:pt x="0" y="57193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2231094" y="4566577"/>
            <a:ext cx="3128079" cy="3695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716" spc="54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Other Orgs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2052214" y="5308060"/>
            <a:ext cx="3438209" cy="41626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86992" indent="-193496" lvl="1">
              <a:lnSpc>
                <a:spcPts val="3047"/>
              </a:lnSpc>
              <a:buFont typeface="Arial"/>
              <a:buChar char="•"/>
            </a:pPr>
            <a:r>
              <a:rPr lang="en-US" sz="1792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Staff is not allowed to give me a hug, only high fives</a:t>
            </a:r>
          </a:p>
          <a:p>
            <a:pPr algn="l" marL="386992" indent="-193496" lvl="1">
              <a:lnSpc>
                <a:spcPts val="3047"/>
              </a:lnSpc>
              <a:buFont typeface="Arial"/>
              <a:buChar char="•"/>
            </a:pPr>
            <a:r>
              <a:rPr lang="en-US" sz="1792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They only ask how I’m doing when I’m upset or causing a disturbance</a:t>
            </a:r>
          </a:p>
          <a:p>
            <a:pPr algn="l" marL="386992" indent="-193496" lvl="1">
              <a:lnSpc>
                <a:spcPts val="3047"/>
              </a:lnSpc>
              <a:buFont typeface="Arial"/>
              <a:buChar char="•"/>
            </a:pPr>
            <a:r>
              <a:rPr lang="en-US" sz="1792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 don’t think the staff ever met my family</a:t>
            </a:r>
          </a:p>
          <a:p>
            <a:pPr algn="l" marL="386992" indent="-193496" lvl="1">
              <a:lnSpc>
                <a:spcPts val="3047"/>
              </a:lnSpc>
              <a:buFont typeface="Arial"/>
              <a:buChar char="•"/>
            </a:pPr>
            <a:r>
              <a:rPr lang="en-US" sz="1792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The staff doesn’t know where I live</a:t>
            </a:r>
          </a:p>
          <a:p>
            <a:pPr algn="l" marL="386992" indent="-193496" lvl="1">
              <a:lnSpc>
                <a:spcPts val="3047"/>
              </a:lnSpc>
              <a:buFont typeface="Arial"/>
              <a:buChar char="•"/>
            </a:pPr>
            <a:r>
              <a:rPr lang="en-US" sz="1792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 can’t be alone in a room with a staff member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16919346" y="187820"/>
            <a:ext cx="1180834" cy="1180834"/>
            <a:chOff x="0" y="0"/>
            <a:chExt cx="812800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8"/>
              <a:stretch>
                <a:fillRect l="0" t="-12642" r="0" b="-12642"/>
              </a:stretch>
            </a:blipFill>
          </p:spPr>
        </p:sp>
      </p:grp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B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736843" cy="10287000"/>
          </a:xfrm>
          <a:custGeom>
            <a:avLst/>
            <a:gdLst/>
            <a:ahLst/>
            <a:cxnLst/>
            <a:rect r="r" b="b" t="t" l="l"/>
            <a:pathLst>
              <a:path h="10287000" w="18736843">
                <a:moveTo>
                  <a:pt x="0" y="0"/>
                </a:moveTo>
                <a:lnTo>
                  <a:pt x="18736843" y="0"/>
                </a:lnTo>
                <a:lnTo>
                  <a:pt x="18736843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2389" b="-6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177285" y="1410421"/>
            <a:ext cx="13559558" cy="10181995"/>
          </a:xfrm>
          <a:custGeom>
            <a:avLst/>
            <a:gdLst/>
            <a:ahLst/>
            <a:cxnLst/>
            <a:rect r="r" b="b" t="t" l="l"/>
            <a:pathLst>
              <a:path h="10181995" w="13559558">
                <a:moveTo>
                  <a:pt x="0" y="0"/>
                </a:moveTo>
                <a:lnTo>
                  <a:pt x="13559558" y="0"/>
                </a:lnTo>
                <a:lnTo>
                  <a:pt x="13559558" y="10181995"/>
                </a:lnTo>
                <a:lnTo>
                  <a:pt x="0" y="1018199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146901" y="0"/>
            <a:ext cx="9875177" cy="1368654"/>
          </a:xfrm>
          <a:custGeom>
            <a:avLst/>
            <a:gdLst/>
            <a:ahLst/>
            <a:cxnLst/>
            <a:rect r="r" b="b" t="t" l="l"/>
            <a:pathLst>
              <a:path h="1368654" w="9875177">
                <a:moveTo>
                  <a:pt x="0" y="0"/>
                </a:moveTo>
                <a:lnTo>
                  <a:pt x="9875177" y="0"/>
                </a:lnTo>
                <a:lnTo>
                  <a:pt x="9875177" y="1368654"/>
                </a:lnTo>
                <a:lnTo>
                  <a:pt x="0" y="136865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124798" r="0" b="-3051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6005938" y="-115059"/>
            <a:ext cx="11902251" cy="31066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18"/>
              </a:lnSpc>
            </a:pPr>
            <a:r>
              <a:rPr lang="en-US" sz="8941" b="true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Building the </a:t>
            </a:r>
          </a:p>
          <a:p>
            <a:pPr algn="ctr">
              <a:lnSpc>
                <a:spcPts val="12518"/>
              </a:lnSpc>
            </a:pPr>
            <a:r>
              <a:rPr lang="en-US" sz="8941" b="true">
                <a:solidFill>
                  <a:srgbClr val="BEC869"/>
                </a:solidFill>
                <a:latin typeface="Lato Bold"/>
                <a:ea typeface="Lato Bold"/>
                <a:cs typeface="Lato Bold"/>
                <a:sym typeface="Lato Bold"/>
              </a:rPr>
              <a:t>REAL SAFE SPACE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8029967" y="3065804"/>
            <a:ext cx="7854193" cy="9804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83"/>
              </a:lnSpc>
            </a:pPr>
            <a:r>
              <a:rPr lang="en-US" b="true" sz="2845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“Is your organization unintentionally stigmatizing mental health through policy?”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8200555" y="4170050"/>
            <a:ext cx="7513016" cy="5822588"/>
          </a:xfrm>
          <a:custGeom>
            <a:avLst/>
            <a:gdLst/>
            <a:ahLst/>
            <a:cxnLst/>
            <a:rect r="r" b="b" t="t" l="l"/>
            <a:pathLst>
              <a:path h="5822588" w="7513016">
                <a:moveTo>
                  <a:pt x="0" y="0"/>
                </a:moveTo>
                <a:lnTo>
                  <a:pt x="7513017" y="0"/>
                </a:lnTo>
                <a:lnTo>
                  <a:pt x="7513017" y="5822588"/>
                </a:lnTo>
                <a:lnTo>
                  <a:pt x="0" y="582258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8733155" y="4563522"/>
            <a:ext cx="2646543" cy="3864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31"/>
              </a:lnSpc>
            </a:pPr>
            <a:r>
              <a:rPr lang="en-US" sz="2765" spc="55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EJS Project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2236040" y="4563522"/>
            <a:ext cx="3184539" cy="3864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31"/>
              </a:lnSpc>
            </a:pPr>
            <a:r>
              <a:rPr lang="en-US" sz="2765" spc="55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Other Orgs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8327064" y="5339845"/>
            <a:ext cx="3480580" cy="40545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75703" indent="-187852" lvl="1">
              <a:lnSpc>
                <a:spcPts val="2958"/>
              </a:lnSpc>
              <a:buFont typeface="Arial"/>
              <a:buChar char="•"/>
            </a:pPr>
            <a:r>
              <a:rPr lang="en-US" sz="174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All staff gives me a hug everyday</a:t>
            </a:r>
          </a:p>
          <a:p>
            <a:pPr algn="l" marL="375703" indent="-187852" lvl="1">
              <a:lnSpc>
                <a:spcPts val="2958"/>
              </a:lnSpc>
              <a:buFont typeface="Arial"/>
              <a:buChar char="•"/>
            </a:pPr>
            <a:r>
              <a:rPr lang="en-US" sz="174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They ask me how my day was</a:t>
            </a:r>
          </a:p>
          <a:p>
            <a:pPr algn="l" marL="375703" indent="-187852" lvl="1">
              <a:lnSpc>
                <a:spcPts val="2958"/>
              </a:lnSpc>
              <a:buFont typeface="Arial"/>
              <a:buChar char="•"/>
            </a:pPr>
            <a:r>
              <a:rPr lang="en-US" sz="174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They know my family, and regularly communicate with them</a:t>
            </a:r>
          </a:p>
          <a:p>
            <a:pPr algn="l" marL="375703" indent="-187852" lvl="1">
              <a:lnSpc>
                <a:spcPts val="2958"/>
              </a:lnSpc>
              <a:buFont typeface="Arial"/>
              <a:buChar char="•"/>
            </a:pPr>
            <a:r>
              <a:rPr lang="en-US" sz="174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They take me to my door when we’re running late from volunteering</a:t>
            </a:r>
          </a:p>
          <a:p>
            <a:pPr algn="l" marL="375703" indent="-187852" lvl="1">
              <a:lnSpc>
                <a:spcPts val="2958"/>
              </a:lnSpc>
              <a:buFont typeface="Arial"/>
              <a:buChar char="•"/>
            </a:pPr>
            <a:r>
              <a:rPr lang="en-US" sz="174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If I need to talk to a staff alone I can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2053931" y="5320795"/>
            <a:ext cx="3500265" cy="42456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93977" indent="-196988" lvl="1">
              <a:lnSpc>
                <a:spcPts val="3102"/>
              </a:lnSpc>
              <a:buFont typeface="Arial"/>
              <a:buChar char="•"/>
            </a:pPr>
            <a:r>
              <a:rPr lang="en-US" sz="1824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Staff is not allowed to give me a hug, only high fives</a:t>
            </a:r>
          </a:p>
          <a:p>
            <a:pPr algn="l" marL="393977" indent="-196988" lvl="1">
              <a:lnSpc>
                <a:spcPts val="3102"/>
              </a:lnSpc>
              <a:buFont typeface="Arial"/>
              <a:buChar char="•"/>
            </a:pPr>
            <a:r>
              <a:rPr lang="en-US" sz="1824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They only ask how I’m doing when I’m upset or causing a disturbance</a:t>
            </a:r>
          </a:p>
          <a:p>
            <a:pPr algn="l" marL="393977" indent="-196988" lvl="1">
              <a:lnSpc>
                <a:spcPts val="3102"/>
              </a:lnSpc>
              <a:buFont typeface="Arial"/>
              <a:buChar char="•"/>
            </a:pPr>
            <a:r>
              <a:rPr lang="en-US" sz="1824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 don’t think the staff ever met my family</a:t>
            </a:r>
          </a:p>
          <a:p>
            <a:pPr algn="l" marL="393977" indent="-196988" lvl="1">
              <a:lnSpc>
                <a:spcPts val="3102"/>
              </a:lnSpc>
              <a:buFont typeface="Arial"/>
              <a:buChar char="•"/>
            </a:pPr>
            <a:r>
              <a:rPr lang="en-US" sz="1824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The staff doesn’t know where I live</a:t>
            </a:r>
          </a:p>
          <a:p>
            <a:pPr algn="l" marL="393977" indent="-196988" lvl="1">
              <a:lnSpc>
                <a:spcPts val="3102"/>
              </a:lnSpc>
              <a:buFont typeface="Arial"/>
              <a:buChar char="•"/>
            </a:pPr>
            <a:r>
              <a:rPr lang="en-US" sz="1824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 can’t be alone in a room with a staff member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16919346" y="187820"/>
            <a:ext cx="1180834" cy="1180834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8"/>
              <a:stretch>
                <a:fillRect l="0" t="-12642" r="0" b="-12642"/>
              </a:stretch>
            </a:blipFill>
          </p:spPr>
        </p:sp>
      </p:grp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B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736843" cy="10287000"/>
          </a:xfrm>
          <a:custGeom>
            <a:avLst/>
            <a:gdLst/>
            <a:ahLst/>
            <a:cxnLst/>
            <a:rect r="r" b="b" t="t" l="l"/>
            <a:pathLst>
              <a:path h="10287000" w="18736843">
                <a:moveTo>
                  <a:pt x="0" y="0"/>
                </a:moveTo>
                <a:lnTo>
                  <a:pt x="18736843" y="0"/>
                </a:lnTo>
                <a:lnTo>
                  <a:pt x="18736843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2389" b="-6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177285" y="1410421"/>
            <a:ext cx="13559558" cy="10181995"/>
          </a:xfrm>
          <a:custGeom>
            <a:avLst/>
            <a:gdLst/>
            <a:ahLst/>
            <a:cxnLst/>
            <a:rect r="r" b="b" t="t" l="l"/>
            <a:pathLst>
              <a:path h="10181995" w="13559558">
                <a:moveTo>
                  <a:pt x="0" y="0"/>
                </a:moveTo>
                <a:lnTo>
                  <a:pt x="13559558" y="0"/>
                </a:lnTo>
                <a:lnTo>
                  <a:pt x="13559558" y="10181995"/>
                </a:lnTo>
                <a:lnTo>
                  <a:pt x="0" y="1018199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146901" y="0"/>
            <a:ext cx="9875177" cy="1368654"/>
          </a:xfrm>
          <a:custGeom>
            <a:avLst/>
            <a:gdLst/>
            <a:ahLst/>
            <a:cxnLst/>
            <a:rect r="r" b="b" t="t" l="l"/>
            <a:pathLst>
              <a:path h="1368654" w="9875177">
                <a:moveTo>
                  <a:pt x="0" y="0"/>
                </a:moveTo>
                <a:lnTo>
                  <a:pt x="9875177" y="0"/>
                </a:lnTo>
                <a:lnTo>
                  <a:pt x="9875177" y="1368654"/>
                </a:lnTo>
                <a:lnTo>
                  <a:pt x="0" y="136865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124798" r="0" b="-3051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6005938" y="-115059"/>
            <a:ext cx="11902251" cy="31066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18"/>
              </a:lnSpc>
            </a:pPr>
            <a:r>
              <a:rPr lang="en-US" sz="8941" b="true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Building the </a:t>
            </a:r>
          </a:p>
          <a:p>
            <a:pPr algn="ctr">
              <a:lnSpc>
                <a:spcPts val="12518"/>
              </a:lnSpc>
            </a:pPr>
            <a:r>
              <a:rPr lang="en-US" sz="8941" b="true">
                <a:solidFill>
                  <a:srgbClr val="BEC869"/>
                </a:solidFill>
                <a:latin typeface="Lato Bold"/>
                <a:ea typeface="Lato Bold"/>
                <a:cs typeface="Lato Bold"/>
                <a:sym typeface="Lato Bold"/>
              </a:rPr>
              <a:t>REAL SAFE SPACE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11143081" y="3706159"/>
            <a:ext cx="1572580" cy="1187980"/>
            <a:chOff x="0" y="0"/>
            <a:chExt cx="1075939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075938" cy="812800"/>
            </a:xfrm>
            <a:custGeom>
              <a:avLst/>
              <a:gdLst/>
              <a:ahLst/>
              <a:cxnLst/>
              <a:rect r="r" b="b" t="t" l="l"/>
              <a:pathLst>
                <a:path h="812800" w="1075938">
                  <a:moveTo>
                    <a:pt x="537969" y="0"/>
                  </a:moveTo>
                  <a:cubicBezTo>
                    <a:pt x="240857" y="0"/>
                    <a:pt x="0" y="181951"/>
                    <a:pt x="0" y="406400"/>
                  </a:cubicBezTo>
                  <a:cubicBezTo>
                    <a:pt x="0" y="630849"/>
                    <a:pt x="240857" y="812800"/>
                    <a:pt x="537969" y="812800"/>
                  </a:cubicBezTo>
                  <a:cubicBezTo>
                    <a:pt x="835081" y="812800"/>
                    <a:pt x="1075938" y="630849"/>
                    <a:pt x="1075938" y="406400"/>
                  </a:cubicBezTo>
                  <a:cubicBezTo>
                    <a:pt x="1075938" y="181951"/>
                    <a:pt x="835081" y="0"/>
                    <a:pt x="537969" y="0"/>
                  </a:cubicBezTo>
                  <a:close/>
                </a:path>
              </a:pathLst>
            </a:custGeom>
            <a:solidFill>
              <a:srgbClr val="FF7204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100869" y="38100"/>
              <a:ext cx="8742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388620" indent="-194310" lvl="1">
                <a:lnSpc>
                  <a:spcPts val="2520"/>
                </a:lnSpc>
                <a:buFont typeface="Arial"/>
                <a:buChar char="•"/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3126922" y="4300148"/>
            <a:ext cx="1572580" cy="1187980"/>
            <a:chOff x="0" y="0"/>
            <a:chExt cx="1075939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075938" cy="812800"/>
            </a:xfrm>
            <a:custGeom>
              <a:avLst/>
              <a:gdLst/>
              <a:ahLst/>
              <a:cxnLst/>
              <a:rect r="r" b="b" t="t" l="l"/>
              <a:pathLst>
                <a:path h="812800" w="1075938">
                  <a:moveTo>
                    <a:pt x="537969" y="0"/>
                  </a:moveTo>
                  <a:cubicBezTo>
                    <a:pt x="240857" y="0"/>
                    <a:pt x="0" y="181951"/>
                    <a:pt x="0" y="406400"/>
                  </a:cubicBezTo>
                  <a:cubicBezTo>
                    <a:pt x="0" y="630849"/>
                    <a:pt x="240857" y="812800"/>
                    <a:pt x="537969" y="812800"/>
                  </a:cubicBezTo>
                  <a:cubicBezTo>
                    <a:pt x="835081" y="812800"/>
                    <a:pt x="1075938" y="630849"/>
                    <a:pt x="1075938" y="406400"/>
                  </a:cubicBezTo>
                  <a:cubicBezTo>
                    <a:pt x="1075938" y="181951"/>
                    <a:pt x="835081" y="0"/>
                    <a:pt x="537969" y="0"/>
                  </a:cubicBezTo>
                  <a:close/>
                </a:path>
              </a:pathLst>
            </a:custGeom>
            <a:solidFill>
              <a:srgbClr val="FF7204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100869" y="38100"/>
              <a:ext cx="8742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3629434" y="6005291"/>
            <a:ext cx="1572580" cy="1187980"/>
            <a:chOff x="0" y="0"/>
            <a:chExt cx="1075939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075938" cy="812800"/>
            </a:xfrm>
            <a:custGeom>
              <a:avLst/>
              <a:gdLst/>
              <a:ahLst/>
              <a:cxnLst/>
              <a:rect r="r" b="b" t="t" l="l"/>
              <a:pathLst>
                <a:path h="812800" w="1075938">
                  <a:moveTo>
                    <a:pt x="537969" y="0"/>
                  </a:moveTo>
                  <a:cubicBezTo>
                    <a:pt x="240857" y="0"/>
                    <a:pt x="0" y="181951"/>
                    <a:pt x="0" y="406400"/>
                  </a:cubicBezTo>
                  <a:cubicBezTo>
                    <a:pt x="0" y="630849"/>
                    <a:pt x="240857" y="812800"/>
                    <a:pt x="537969" y="812800"/>
                  </a:cubicBezTo>
                  <a:cubicBezTo>
                    <a:pt x="835081" y="812800"/>
                    <a:pt x="1075938" y="630849"/>
                    <a:pt x="1075938" y="406400"/>
                  </a:cubicBezTo>
                  <a:cubicBezTo>
                    <a:pt x="1075938" y="181951"/>
                    <a:pt x="835081" y="0"/>
                    <a:pt x="537969" y="0"/>
                  </a:cubicBezTo>
                  <a:close/>
                </a:path>
              </a:pathLst>
            </a:custGeom>
            <a:solidFill>
              <a:srgbClr val="FF7204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100869" y="38100"/>
              <a:ext cx="8742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sp>
        <p:nvSpPr>
          <p:cNvPr name="Freeform 15" id="15"/>
          <p:cNvSpPr/>
          <p:nvPr/>
        </p:nvSpPr>
        <p:spPr>
          <a:xfrm flipH="false" flipV="true" rot="8214176">
            <a:off x="12270105" y="5202897"/>
            <a:ext cx="799880" cy="212332"/>
          </a:xfrm>
          <a:custGeom>
            <a:avLst/>
            <a:gdLst/>
            <a:ahLst/>
            <a:cxnLst/>
            <a:rect r="r" b="b" t="t" l="l"/>
            <a:pathLst>
              <a:path h="212332" w="799880">
                <a:moveTo>
                  <a:pt x="0" y="212332"/>
                </a:moveTo>
                <a:lnTo>
                  <a:pt x="799881" y="212332"/>
                </a:lnTo>
                <a:lnTo>
                  <a:pt x="799881" y="0"/>
                </a:lnTo>
                <a:lnTo>
                  <a:pt x="0" y="0"/>
                </a:lnTo>
                <a:lnTo>
                  <a:pt x="0" y="212332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3730981">
            <a:off x="12684205" y="6408637"/>
            <a:ext cx="741672" cy="657307"/>
          </a:xfrm>
          <a:custGeom>
            <a:avLst/>
            <a:gdLst/>
            <a:ahLst/>
            <a:cxnLst/>
            <a:rect r="r" b="b" t="t" l="l"/>
            <a:pathLst>
              <a:path h="657307" w="741672">
                <a:moveTo>
                  <a:pt x="0" y="0"/>
                </a:moveTo>
                <a:lnTo>
                  <a:pt x="741672" y="0"/>
                </a:lnTo>
                <a:lnTo>
                  <a:pt x="741672" y="657307"/>
                </a:lnTo>
                <a:lnTo>
                  <a:pt x="0" y="65730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-6850804">
            <a:off x="11658570" y="5211366"/>
            <a:ext cx="500108" cy="218797"/>
          </a:xfrm>
          <a:custGeom>
            <a:avLst/>
            <a:gdLst/>
            <a:ahLst/>
            <a:cxnLst/>
            <a:rect r="r" b="b" t="t" l="l"/>
            <a:pathLst>
              <a:path h="218797" w="500108">
                <a:moveTo>
                  <a:pt x="0" y="0"/>
                </a:moveTo>
                <a:lnTo>
                  <a:pt x="500107" y="0"/>
                </a:lnTo>
                <a:lnTo>
                  <a:pt x="500107" y="218797"/>
                </a:lnTo>
                <a:lnTo>
                  <a:pt x="0" y="21879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10641308" y="5574552"/>
            <a:ext cx="2534632" cy="10842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82"/>
              </a:lnSpc>
            </a:pPr>
            <a:r>
              <a:rPr lang="en-US" sz="313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 REAL SAFE SPACE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1287890" y="4035408"/>
            <a:ext cx="1282960" cy="4913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57"/>
              </a:lnSpc>
            </a:pPr>
            <a:r>
              <a:rPr lang="en-US" b="true" sz="1398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Equity of Opportunity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3271732" y="4629397"/>
            <a:ext cx="1282960" cy="4913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57"/>
              </a:lnSpc>
            </a:pPr>
            <a:r>
              <a:rPr lang="en-US" b="true" sz="1398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Cultural Competence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3774244" y="6334540"/>
            <a:ext cx="1282960" cy="2469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57"/>
              </a:lnSpc>
            </a:pPr>
            <a:r>
              <a:rPr lang="en-US" b="true" sz="1398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Equity of Voice</a:t>
            </a:r>
          </a:p>
        </p:txBody>
      </p:sp>
      <p:grpSp>
        <p:nvGrpSpPr>
          <p:cNvPr name="Group 22" id="22"/>
          <p:cNvGrpSpPr/>
          <p:nvPr/>
        </p:nvGrpSpPr>
        <p:grpSpPr>
          <a:xfrm rot="0">
            <a:off x="10036033" y="7309362"/>
            <a:ext cx="1572580" cy="1187980"/>
            <a:chOff x="0" y="0"/>
            <a:chExt cx="1075939" cy="8128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1075938" cy="812800"/>
            </a:xfrm>
            <a:custGeom>
              <a:avLst/>
              <a:gdLst/>
              <a:ahLst/>
              <a:cxnLst/>
              <a:rect r="r" b="b" t="t" l="l"/>
              <a:pathLst>
                <a:path h="812800" w="1075938">
                  <a:moveTo>
                    <a:pt x="537969" y="0"/>
                  </a:moveTo>
                  <a:cubicBezTo>
                    <a:pt x="240857" y="0"/>
                    <a:pt x="0" y="181951"/>
                    <a:pt x="0" y="406400"/>
                  </a:cubicBezTo>
                  <a:cubicBezTo>
                    <a:pt x="0" y="630849"/>
                    <a:pt x="240857" y="812800"/>
                    <a:pt x="537969" y="812800"/>
                  </a:cubicBezTo>
                  <a:cubicBezTo>
                    <a:pt x="835081" y="812800"/>
                    <a:pt x="1075938" y="630849"/>
                    <a:pt x="1075938" y="406400"/>
                  </a:cubicBezTo>
                  <a:cubicBezTo>
                    <a:pt x="1075938" y="181951"/>
                    <a:pt x="835081" y="0"/>
                    <a:pt x="537969" y="0"/>
                  </a:cubicBezTo>
                  <a:close/>
                </a:path>
              </a:pathLst>
            </a:custGeom>
            <a:solidFill>
              <a:srgbClr val="FF7204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100869" y="38100"/>
              <a:ext cx="8742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12143923" y="7309362"/>
            <a:ext cx="1572580" cy="1187980"/>
            <a:chOff x="0" y="0"/>
            <a:chExt cx="1075939" cy="8128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1075938" cy="812800"/>
            </a:xfrm>
            <a:custGeom>
              <a:avLst/>
              <a:gdLst/>
              <a:ahLst/>
              <a:cxnLst/>
              <a:rect r="r" b="b" t="t" l="l"/>
              <a:pathLst>
                <a:path h="812800" w="1075938">
                  <a:moveTo>
                    <a:pt x="537969" y="0"/>
                  </a:moveTo>
                  <a:cubicBezTo>
                    <a:pt x="240857" y="0"/>
                    <a:pt x="0" y="181951"/>
                    <a:pt x="0" y="406400"/>
                  </a:cubicBezTo>
                  <a:cubicBezTo>
                    <a:pt x="0" y="630849"/>
                    <a:pt x="240857" y="812800"/>
                    <a:pt x="537969" y="812800"/>
                  </a:cubicBezTo>
                  <a:cubicBezTo>
                    <a:pt x="835081" y="812800"/>
                    <a:pt x="1075938" y="630849"/>
                    <a:pt x="1075938" y="406400"/>
                  </a:cubicBezTo>
                  <a:cubicBezTo>
                    <a:pt x="1075938" y="181951"/>
                    <a:pt x="835081" y="0"/>
                    <a:pt x="537969" y="0"/>
                  </a:cubicBezTo>
                  <a:close/>
                </a:path>
              </a:pathLst>
            </a:custGeom>
            <a:solidFill>
              <a:srgbClr val="FF7204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100869" y="38100"/>
              <a:ext cx="8742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sp>
        <p:nvSpPr>
          <p:cNvPr name="Freeform 28" id="28"/>
          <p:cNvSpPr/>
          <p:nvPr/>
        </p:nvSpPr>
        <p:spPr>
          <a:xfrm flipH="false" flipV="true" rot="1684952">
            <a:off x="11879803" y="6731094"/>
            <a:ext cx="786799" cy="405202"/>
          </a:xfrm>
          <a:custGeom>
            <a:avLst/>
            <a:gdLst/>
            <a:ahLst/>
            <a:cxnLst/>
            <a:rect r="r" b="b" t="t" l="l"/>
            <a:pathLst>
              <a:path h="405202" w="786799">
                <a:moveTo>
                  <a:pt x="0" y="405201"/>
                </a:moveTo>
                <a:lnTo>
                  <a:pt x="786799" y="405201"/>
                </a:lnTo>
                <a:lnTo>
                  <a:pt x="786799" y="0"/>
                </a:lnTo>
                <a:lnTo>
                  <a:pt x="0" y="0"/>
                </a:lnTo>
                <a:lnTo>
                  <a:pt x="0" y="405201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10152414">
            <a:off x="11244424" y="6653025"/>
            <a:ext cx="396566" cy="507604"/>
          </a:xfrm>
          <a:custGeom>
            <a:avLst/>
            <a:gdLst/>
            <a:ahLst/>
            <a:cxnLst/>
            <a:rect r="r" b="b" t="t" l="l"/>
            <a:pathLst>
              <a:path h="507604" w="396566">
                <a:moveTo>
                  <a:pt x="0" y="0"/>
                </a:moveTo>
                <a:lnTo>
                  <a:pt x="396566" y="0"/>
                </a:lnTo>
                <a:lnTo>
                  <a:pt x="396566" y="507604"/>
                </a:lnTo>
                <a:lnTo>
                  <a:pt x="0" y="50760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0" id="30"/>
          <p:cNvSpPr txBox="true"/>
          <p:nvPr/>
        </p:nvSpPr>
        <p:spPr>
          <a:xfrm rot="0">
            <a:off x="12288733" y="7638611"/>
            <a:ext cx="1282960" cy="4913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57"/>
              </a:lnSpc>
            </a:pPr>
            <a:r>
              <a:rPr lang="en-US" b="true" sz="1398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An intentional intake process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0180843" y="7516411"/>
            <a:ext cx="1282960" cy="7357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57"/>
              </a:lnSpc>
            </a:pPr>
            <a:r>
              <a:rPr lang="en-US" b="true" sz="1398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A strong foundation with the family</a:t>
            </a:r>
          </a:p>
        </p:txBody>
      </p:sp>
      <p:grpSp>
        <p:nvGrpSpPr>
          <p:cNvPr name="Group 32" id="32"/>
          <p:cNvGrpSpPr/>
          <p:nvPr/>
        </p:nvGrpSpPr>
        <p:grpSpPr>
          <a:xfrm rot="0">
            <a:off x="8656727" y="6005291"/>
            <a:ext cx="1572580" cy="1187980"/>
            <a:chOff x="0" y="0"/>
            <a:chExt cx="1075939" cy="812800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1075938" cy="812800"/>
            </a:xfrm>
            <a:custGeom>
              <a:avLst/>
              <a:gdLst/>
              <a:ahLst/>
              <a:cxnLst/>
              <a:rect r="r" b="b" t="t" l="l"/>
              <a:pathLst>
                <a:path h="812800" w="1075938">
                  <a:moveTo>
                    <a:pt x="537969" y="0"/>
                  </a:moveTo>
                  <a:cubicBezTo>
                    <a:pt x="240857" y="0"/>
                    <a:pt x="0" y="181951"/>
                    <a:pt x="0" y="406400"/>
                  </a:cubicBezTo>
                  <a:cubicBezTo>
                    <a:pt x="0" y="630849"/>
                    <a:pt x="240857" y="812800"/>
                    <a:pt x="537969" y="812800"/>
                  </a:cubicBezTo>
                  <a:cubicBezTo>
                    <a:pt x="835081" y="812800"/>
                    <a:pt x="1075938" y="630849"/>
                    <a:pt x="1075938" y="406400"/>
                  </a:cubicBezTo>
                  <a:cubicBezTo>
                    <a:pt x="1075938" y="181951"/>
                    <a:pt x="835081" y="0"/>
                    <a:pt x="537969" y="0"/>
                  </a:cubicBezTo>
                  <a:close/>
                </a:path>
              </a:pathLst>
            </a:custGeom>
            <a:solidFill>
              <a:srgbClr val="FF7204"/>
            </a:solidFill>
          </p:spPr>
        </p:sp>
        <p:sp>
          <p:nvSpPr>
            <p:cNvPr name="TextBox 34" id="34"/>
            <p:cNvSpPr txBox="true"/>
            <p:nvPr/>
          </p:nvSpPr>
          <p:spPr>
            <a:xfrm>
              <a:off x="100869" y="38100"/>
              <a:ext cx="8742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sp>
        <p:nvSpPr>
          <p:cNvPr name="Freeform 35" id="35"/>
          <p:cNvSpPr/>
          <p:nvPr/>
        </p:nvSpPr>
        <p:spPr>
          <a:xfrm flipH="true" flipV="true" rot="-882920">
            <a:off x="10364421" y="6669749"/>
            <a:ext cx="665759" cy="278787"/>
          </a:xfrm>
          <a:custGeom>
            <a:avLst/>
            <a:gdLst/>
            <a:ahLst/>
            <a:cxnLst/>
            <a:rect r="r" b="b" t="t" l="l"/>
            <a:pathLst>
              <a:path h="278787" w="665759">
                <a:moveTo>
                  <a:pt x="665759" y="278787"/>
                </a:moveTo>
                <a:lnTo>
                  <a:pt x="0" y="278787"/>
                </a:lnTo>
                <a:lnTo>
                  <a:pt x="0" y="0"/>
                </a:lnTo>
                <a:lnTo>
                  <a:pt x="665759" y="0"/>
                </a:lnTo>
                <a:lnTo>
                  <a:pt x="665759" y="278787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6" id="36"/>
          <p:cNvSpPr txBox="true"/>
          <p:nvPr/>
        </p:nvSpPr>
        <p:spPr>
          <a:xfrm rot="0">
            <a:off x="8801537" y="6334540"/>
            <a:ext cx="1282960" cy="4913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57"/>
              </a:lnSpc>
            </a:pPr>
            <a:r>
              <a:rPr lang="en-US" b="true" sz="1398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Structure &amp; Limits</a:t>
            </a:r>
          </a:p>
        </p:txBody>
      </p:sp>
      <p:grpSp>
        <p:nvGrpSpPr>
          <p:cNvPr name="Group 37" id="37"/>
          <p:cNvGrpSpPr/>
          <p:nvPr/>
        </p:nvGrpSpPr>
        <p:grpSpPr>
          <a:xfrm rot="0">
            <a:off x="9249743" y="4300148"/>
            <a:ext cx="1572580" cy="1187980"/>
            <a:chOff x="0" y="0"/>
            <a:chExt cx="1075939" cy="812800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1075938" cy="812800"/>
            </a:xfrm>
            <a:custGeom>
              <a:avLst/>
              <a:gdLst/>
              <a:ahLst/>
              <a:cxnLst/>
              <a:rect r="r" b="b" t="t" l="l"/>
              <a:pathLst>
                <a:path h="812800" w="1075938">
                  <a:moveTo>
                    <a:pt x="537969" y="0"/>
                  </a:moveTo>
                  <a:cubicBezTo>
                    <a:pt x="240857" y="0"/>
                    <a:pt x="0" y="181951"/>
                    <a:pt x="0" y="406400"/>
                  </a:cubicBezTo>
                  <a:cubicBezTo>
                    <a:pt x="0" y="630849"/>
                    <a:pt x="240857" y="812800"/>
                    <a:pt x="537969" y="812800"/>
                  </a:cubicBezTo>
                  <a:cubicBezTo>
                    <a:pt x="835081" y="812800"/>
                    <a:pt x="1075938" y="630849"/>
                    <a:pt x="1075938" y="406400"/>
                  </a:cubicBezTo>
                  <a:cubicBezTo>
                    <a:pt x="1075938" y="181951"/>
                    <a:pt x="835081" y="0"/>
                    <a:pt x="537969" y="0"/>
                  </a:cubicBezTo>
                  <a:close/>
                </a:path>
              </a:pathLst>
            </a:custGeom>
            <a:solidFill>
              <a:srgbClr val="FF7204"/>
            </a:solidFill>
          </p:spPr>
        </p:sp>
        <p:sp>
          <p:nvSpPr>
            <p:cNvPr name="TextBox 39" id="39"/>
            <p:cNvSpPr txBox="true"/>
            <p:nvPr/>
          </p:nvSpPr>
          <p:spPr>
            <a:xfrm>
              <a:off x="100869" y="38100"/>
              <a:ext cx="8742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sp>
        <p:nvSpPr>
          <p:cNvPr name="Freeform 40" id="40"/>
          <p:cNvSpPr/>
          <p:nvPr/>
        </p:nvSpPr>
        <p:spPr>
          <a:xfrm flipH="true" flipV="false" rot="-780773">
            <a:off x="10944798" y="5085969"/>
            <a:ext cx="396566" cy="507604"/>
          </a:xfrm>
          <a:custGeom>
            <a:avLst/>
            <a:gdLst/>
            <a:ahLst/>
            <a:cxnLst/>
            <a:rect r="r" b="b" t="t" l="l"/>
            <a:pathLst>
              <a:path h="507604" w="396566">
                <a:moveTo>
                  <a:pt x="396565" y="0"/>
                </a:moveTo>
                <a:lnTo>
                  <a:pt x="0" y="0"/>
                </a:lnTo>
                <a:lnTo>
                  <a:pt x="0" y="507604"/>
                </a:lnTo>
                <a:lnTo>
                  <a:pt x="396565" y="507604"/>
                </a:lnTo>
                <a:lnTo>
                  <a:pt x="396565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1" id="41"/>
          <p:cNvSpPr txBox="true"/>
          <p:nvPr/>
        </p:nvSpPr>
        <p:spPr>
          <a:xfrm rot="0">
            <a:off x="9322148" y="4647235"/>
            <a:ext cx="1427770" cy="4913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57"/>
              </a:lnSpc>
            </a:pPr>
            <a:r>
              <a:rPr lang="en-US" b="true" sz="1398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Confidentiality &amp; Trust</a:t>
            </a:r>
          </a:p>
        </p:txBody>
      </p:sp>
      <p:grpSp>
        <p:nvGrpSpPr>
          <p:cNvPr name="Group 42" id="42"/>
          <p:cNvGrpSpPr/>
          <p:nvPr/>
        </p:nvGrpSpPr>
        <p:grpSpPr>
          <a:xfrm rot="0">
            <a:off x="14826448" y="4808283"/>
            <a:ext cx="1572580" cy="1187980"/>
            <a:chOff x="0" y="0"/>
            <a:chExt cx="1075939" cy="812800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1075938" cy="812800"/>
            </a:xfrm>
            <a:custGeom>
              <a:avLst/>
              <a:gdLst/>
              <a:ahLst/>
              <a:cxnLst/>
              <a:rect r="r" b="b" t="t" l="l"/>
              <a:pathLst>
                <a:path h="812800" w="1075938">
                  <a:moveTo>
                    <a:pt x="537969" y="0"/>
                  </a:moveTo>
                  <a:cubicBezTo>
                    <a:pt x="240857" y="0"/>
                    <a:pt x="0" y="181951"/>
                    <a:pt x="0" y="406400"/>
                  </a:cubicBezTo>
                  <a:cubicBezTo>
                    <a:pt x="0" y="630849"/>
                    <a:pt x="240857" y="812800"/>
                    <a:pt x="537969" y="812800"/>
                  </a:cubicBezTo>
                  <a:cubicBezTo>
                    <a:pt x="835081" y="812800"/>
                    <a:pt x="1075938" y="630849"/>
                    <a:pt x="1075938" y="406400"/>
                  </a:cubicBezTo>
                  <a:cubicBezTo>
                    <a:pt x="1075938" y="181951"/>
                    <a:pt x="835081" y="0"/>
                    <a:pt x="537969" y="0"/>
                  </a:cubicBezTo>
                  <a:close/>
                </a:path>
              </a:pathLst>
            </a:custGeom>
            <a:solidFill>
              <a:srgbClr val="FF7204"/>
            </a:solidFill>
          </p:spPr>
        </p:sp>
        <p:sp>
          <p:nvSpPr>
            <p:cNvPr name="TextBox 44" id="44"/>
            <p:cNvSpPr txBox="true"/>
            <p:nvPr/>
          </p:nvSpPr>
          <p:spPr>
            <a:xfrm>
              <a:off x="100869" y="38100"/>
              <a:ext cx="8742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sp>
        <p:nvSpPr>
          <p:cNvPr name="TextBox 45" id="45"/>
          <p:cNvSpPr txBox="true"/>
          <p:nvPr/>
        </p:nvSpPr>
        <p:spPr>
          <a:xfrm rot="0">
            <a:off x="14971258" y="5137532"/>
            <a:ext cx="1282960" cy="4913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57"/>
              </a:lnSpc>
            </a:pPr>
            <a:r>
              <a:rPr lang="en-US" b="true" sz="1398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Judgement Free Zone</a:t>
            </a:r>
          </a:p>
        </p:txBody>
      </p:sp>
      <p:sp>
        <p:nvSpPr>
          <p:cNvPr name="Freeform 46" id="46"/>
          <p:cNvSpPr/>
          <p:nvPr/>
        </p:nvSpPr>
        <p:spPr>
          <a:xfrm flipH="false" flipV="false" rot="1780614">
            <a:off x="14356409" y="5492907"/>
            <a:ext cx="396566" cy="507604"/>
          </a:xfrm>
          <a:custGeom>
            <a:avLst/>
            <a:gdLst/>
            <a:ahLst/>
            <a:cxnLst/>
            <a:rect r="r" b="b" t="t" l="l"/>
            <a:pathLst>
              <a:path h="507604" w="396566">
                <a:moveTo>
                  <a:pt x="0" y="0"/>
                </a:moveTo>
                <a:lnTo>
                  <a:pt x="396566" y="0"/>
                </a:lnTo>
                <a:lnTo>
                  <a:pt x="396566" y="507604"/>
                </a:lnTo>
                <a:lnTo>
                  <a:pt x="0" y="50760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7" id="47"/>
          <p:cNvGrpSpPr/>
          <p:nvPr/>
        </p:nvGrpSpPr>
        <p:grpSpPr>
          <a:xfrm rot="0">
            <a:off x="14842665" y="7082721"/>
            <a:ext cx="1572580" cy="1187980"/>
            <a:chOff x="0" y="0"/>
            <a:chExt cx="1075939" cy="812800"/>
          </a:xfrm>
        </p:grpSpPr>
        <p:sp>
          <p:nvSpPr>
            <p:cNvPr name="Freeform 48" id="48"/>
            <p:cNvSpPr/>
            <p:nvPr/>
          </p:nvSpPr>
          <p:spPr>
            <a:xfrm flipH="false" flipV="false" rot="0">
              <a:off x="0" y="0"/>
              <a:ext cx="1075938" cy="812800"/>
            </a:xfrm>
            <a:custGeom>
              <a:avLst/>
              <a:gdLst/>
              <a:ahLst/>
              <a:cxnLst/>
              <a:rect r="r" b="b" t="t" l="l"/>
              <a:pathLst>
                <a:path h="812800" w="1075938">
                  <a:moveTo>
                    <a:pt x="537969" y="0"/>
                  </a:moveTo>
                  <a:cubicBezTo>
                    <a:pt x="240857" y="0"/>
                    <a:pt x="0" y="181951"/>
                    <a:pt x="0" y="406400"/>
                  </a:cubicBezTo>
                  <a:cubicBezTo>
                    <a:pt x="0" y="630849"/>
                    <a:pt x="240857" y="812800"/>
                    <a:pt x="537969" y="812800"/>
                  </a:cubicBezTo>
                  <a:cubicBezTo>
                    <a:pt x="835081" y="812800"/>
                    <a:pt x="1075938" y="630849"/>
                    <a:pt x="1075938" y="406400"/>
                  </a:cubicBezTo>
                  <a:cubicBezTo>
                    <a:pt x="1075938" y="181951"/>
                    <a:pt x="835081" y="0"/>
                    <a:pt x="537969" y="0"/>
                  </a:cubicBezTo>
                  <a:close/>
                </a:path>
              </a:pathLst>
            </a:custGeom>
            <a:solidFill>
              <a:srgbClr val="FF7204"/>
            </a:solidFill>
          </p:spPr>
        </p:sp>
        <p:sp>
          <p:nvSpPr>
            <p:cNvPr name="TextBox 49" id="49"/>
            <p:cNvSpPr txBox="true"/>
            <p:nvPr/>
          </p:nvSpPr>
          <p:spPr>
            <a:xfrm>
              <a:off x="100869" y="38100"/>
              <a:ext cx="8742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sp>
        <p:nvSpPr>
          <p:cNvPr name="TextBox 50" id="50"/>
          <p:cNvSpPr txBox="true"/>
          <p:nvPr/>
        </p:nvSpPr>
        <p:spPr>
          <a:xfrm rot="0">
            <a:off x="14987475" y="7289770"/>
            <a:ext cx="1282960" cy="7357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57"/>
              </a:lnSpc>
            </a:pPr>
            <a:r>
              <a:rPr lang="en-US" b="true" sz="1398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Clear boundaries &amp; expectations</a:t>
            </a:r>
          </a:p>
        </p:txBody>
      </p:sp>
      <p:sp>
        <p:nvSpPr>
          <p:cNvPr name="Freeform 51" id="51"/>
          <p:cNvSpPr/>
          <p:nvPr/>
        </p:nvSpPr>
        <p:spPr>
          <a:xfrm flipH="false" flipV="true" rot="693826">
            <a:off x="13958590" y="7293387"/>
            <a:ext cx="786799" cy="405202"/>
          </a:xfrm>
          <a:custGeom>
            <a:avLst/>
            <a:gdLst/>
            <a:ahLst/>
            <a:cxnLst/>
            <a:rect r="r" b="b" t="t" l="l"/>
            <a:pathLst>
              <a:path h="405202" w="786799">
                <a:moveTo>
                  <a:pt x="0" y="405202"/>
                </a:moveTo>
                <a:lnTo>
                  <a:pt x="786799" y="405202"/>
                </a:lnTo>
                <a:lnTo>
                  <a:pt x="786799" y="0"/>
                </a:lnTo>
                <a:lnTo>
                  <a:pt x="0" y="0"/>
                </a:lnTo>
                <a:lnTo>
                  <a:pt x="0" y="405202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2" id="52"/>
          <p:cNvGrpSpPr/>
          <p:nvPr/>
        </p:nvGrpSpPr>
        <p:grpSpPr>
          <a:xfrm rot="0">
            <a:off x="8252597" y="7431563"/>
            <a:ext cx="1572580" cy="1187980"/>
            <a:chOff x="0" y="0"/>
            <a:chExt cx="1075939" cy="812800"/>
          </a:xfrm>
        </p:grpSpPr>
        <p:sp>
          <p:nvSpPr>
            <p:cNvPr name="Freeform 53" id="53"/>
            <p:cNvSpPr/>
            <p:nvPr/>
          </p:nvSpPr>
          <p:spPr>
            <a:xfrm flipH="false" flipV="false" rot="0">
              <a:off x="0" y="0"/>
              <a:ext cx="1075938" cy="812800"/>
            </a:xfrm>
            <a:custGeom>
              <a:avLst/>
              <a:gdLst/>
              <a:ahLst/>
              <a:cxnLst/>
              <a:rect r="r" b="b" t="t" l="l"/>
              <a:pathLst>
                <a:path h="812800" w="1075938">
                  <a:moveTo>
                    <a:pt x="537969" y="0"/>
                  </a:moveTo>
                  <a:cubicBezTo>
                    <a:pt x="240857" y="0"/>
                    <a:pt x="0" y="181951"/>
                    <a:pt x="0" y="406400"/>
                  </a:cubicBezTo>
                  <a:cubicBezTo>
                    <a:pt x="0" y="630849"/>
                    <a:pt x="240857" y="812800"/>
                    <a:pt x="537969" y="812800"/>
                  </a:cubicBezTo>
                  <a:cubicBezTo>
                    <a:pt x="835081" y="812800"/>
                    <a:pt x="1075938" y="630849"/>
                    <a:pt x="1075938" y="406400"/>
                  </a:cubicBezTo>
                  <a:cubicBezTo>
                    <a:pt x="1075938" y="181951"/>
                    <a:pt x="835081" y="0"/>
                    <a:pt x="537969" y="0"/>
                  </a:cubicBezTo>
                  <a:close/>
                </a:path>
              </a:pathLst>
            </a:custGeom>
            <a:solidFill>
              <a:srgbClr val="FF7204"/>
            </a:solidFill>
          </p:spPr>
        </p:sp>
        <p:sp>
          <p:nvSpPr>
            <p:cNvPr name="TextBox 54" id="54"/>
            <p:cNvSpPr txBox="true"/>
            <p:nvPr/>
          </p:nvSpPr>
          <p:spPr>
            <a:xfrm>
              <a:off x="100869" y="38100"/>
              <a:ext cx="8742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sp>
        <p:nvSpPr>
          <p:cNvPr name="TextBox 55" id="55"/>
          <p:cNvSpPr txBox="true"/>
          <p:nvPr/>
        </p:nvSpPr>
        <p:spPr>
          <a:xfrm rot="0">
            <a:off x="8397407" y="7638611"/>
            <a:ext cx="1282960" cy="7357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57"/>
              </a:lnSpc>
            </a:pPr>
            <a:r>
              <a:rPr lang="en-US" b="true" sz="1398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Access to support systems</a:t>
            </a:r>
          </a:p>
        </p:txBody>
      </p:sp>
      <p:sp>
        <p:nvSpPr>
          <p:cNvPr name="Freeform 56" id="56"/>
          <p:cNvSpPr/>
          <p:nvPr/>
        </p:nvSpPr>
        <p:spPr>
          <a:xfrm flipH="false" flipV="false" rot="10152414">
            <a:off x="9724387" y="7115363"/>
            <a:ext cx="396566" cy="507604"/>
          </a:xfrm>
          <a:custGeom>
            <a:avLst/>
            <a:gdLst/>
            <a:ahLst/>
            <a:cxnLst/>
            <a:rect r="r" b="b" t="t" l="l"/>
            <a:pathLst>
              <a:path h="507604" w="396566">
                <a:moveTo>
                  <a:pt x="0" y="0"/>
                </a:moveTo>
                <a:lnTo>
                  <a:pt x="396566" y="0"/>
                </a:lnTo>
                <a:lnTo>
                  <a:pt x="396566" y="507604"/>
                </a:lnTo>
                <a:lnTo>
                  <a:pt x="0" y="50760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7" id="57"/>
          <p:cNvGrpSpPr/>
          <p:nvPr/>
        </p:nvGrpSpPr>
        <p:grpSpPr>
          <a:xfrm rot="0">
            <a:off x="14681638" y="3543667"/>
            <a:ext cx="1572580" cy="1187980"/>
            <a:chOff x="0" y="0"/>
            <a:chExt cx="1075939" cy="812800"/>
          </a:xfrm>
        </p:grpSpPr>
        <p:sp>
          <p:nvSpPr>
            <p:cNvPr name="Freeform 58" id="58"/>
            <p:cNvSpPr/>
            <p:nvPr/>
          </p:nvSpPr>
          <p:spPr>
            <a:xfrm flipH="false" flipV="false" rot="0">
              <a:off x="0" y="0"/>
              <a:ext cx="1075938" cy="812800"/>
            </a:xfrm>
            <a:custGeom>
              <a:avLst/>
              <a:gdLst/>
              <a:ahLst/>
              <a:cxnLst/>
              <a:rect r="r" b="b" t="t" l="l"/>
              <a:pathLst>
                <a:path h="812800" w="1075938">
                  <a:moveTo>
                    <a:pt x="537969" y="0"/>
                  </a:moveTo>
                  <a:cubicBezTo>
                    <a:pt x="240857" y="0"/>
                    <a:pt x="0" y="181951"/>
                    <a:pt x="0" y="406400"/>
                  </a:cubicBezTo>
                  <a:cubicBezTo>
                    <a:pt x="0" y="630849"/>
                    <a:pt x="240857" y="812800"/>
                    <a:pt x="537969" y="812800"/>
                  </a:cubicBezTo>
                  <a:cubicBezTo>
                    <a:pt x="835081" y="812800"/>
                    <a:pt x="1075938" y="630849"/>
                    <a:pt x="1075938" y="406400"/>
                  </a:cubicBezTo>
                  <a:cubicBezTo>
                    <a:pt x="1075938" y="181951"/>
                    <a:pt x="835081" y="0"/>
                    <a:pt x="537969" y="0"/>
                  </a:cubicBezTo>
                  <a:close/>
                </a:path>
              </a:pathLst>
            </a:custGeom>
            <a:solidFill>
              <a:srgbClr val="FF7204"/>
            </a:solidFill>
          </p:spPr>
        </p:sp>
        <p:sp>
          <p:nvSpPr>
            <p:cNvPr name="TextBox 59" id="59"/>
            <p:cNvSpPr txBox="true"/>
            <p:nvPr/>
          </p:nvSpPr>
          <p:spPr>
            <a:xfrm>
              <a:off x="100869" y="38100"/>
              <a:ext cx="8742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sp>
        <p:nvSpPr>
          <p:cNvPr name="TextBox 60" id="60"/>
          <p:cNvSpPr txBox="true"/>
          <p:nvPr/>
        </p:nvSpPr>
        <p:spPr>
          <a:xfrm rot="0">
            <a:off x="14826448" y="3995116"/>
            <a:ext cx="1282960" cy="2469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57"/>
              </a:lnSpc>
            </a:pPr>
            <a:r>
              <a:rPr lang="en-US" b="true" sz="1398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Accountability</a:t>
            </a:r>
          </a:p>
        </p:txBody>
      </p:sp>
      <p:sp>
        <p:nvSpPr>
          <p:cNvPr name="Freeform 61" id="61"/>
          <p:cNvSpPr/>
          <p:nvPr/>
        </p:nvSpPr>
        <p:spPr>
          <a:xfrm flipH="false" flipV="false" rot="2125307">
            <a:off x="14153706" y="3883855"/>
            <a:ext cx="396566" cy="507604"/>
          </a:xfrm>
          <a:custGeom>
            <a:avLst/>
            <a:gdLst/>
            <a:ahLst/>
            <a:cxnLst/>
            <a:rect r="r" b="b" t="t" l="l"/>
            <a:pathLst>
              <a:path h="507604" w="396566">
                <a:moveTo>
                  <a:pt x="0" y="0"/>
                </a:moveTo>
                <a:lnTo>
                  <a:pt x="396566" y="0"/>
                </a:lnTo>
                <a:lnTo>
                  <a:pt x="396566" y="507604"/>
                </a:lnTo>
                <a:lnTo>
                  <a:pt x="0" y="50760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2" id="62"/>
          <p:cNvGrpSpPr/>
          <p:nvPr/>
        </p:nvGrpSpPr>
        <p:grpSpPr>
          <a:xfrm rot="0">
            <a:off x="13716503" y="8025553"/>
            <a:ext cx="1572580" cy="1187980"/>
            <a:chOff x="0" y="0"/>
            <a:chExt cx="1075939" cy="812800"/>
          </a:xfrm>
        </p:grpSpPr>
        <p:sp>
          <p:nvSpPr>
            <p:cNvPr name="Freeform 63" id="63"/>
            <p:cNvSpPr/>
            <p:nvPr/>
          </p:nvSpPr>
          <p:spPr>
            <a:xfrm flipH="false" flipV="false" rot="0">
              <a:off x="0" y="0"/>
              <a:ext cx="1075938" cy="812800"/>
            </a:xfrm>
            <a:custGeom>
              <a:avLst/>
              <a:gdLst/>
              <a:ahLst/>
              <a:cxnLst/>
              <a:rect r="r" b="b" t="t" l="l"/>
              <a:pathLst>
                <a:path h="812800" w="1075938">
                  <a:moveTo>
                    <a:pt x="537969" y="0"/>
                  </a:moveTo>
                  <a:cubicBezTo>
                    <a:pt x="240857" y="0"/>
                    <a:pt x="0" y="181951"/>
                    <a:pt x="0" y="406400"/>
                  </a:cubicBezTo>
                  <a:cubicBezTo>
                    <a:pt x="0" y="630849"/>
                    <a:pt x="240857" y="812800"/>
                    <a:pt x="537969" y="812800"/>
                  </a:cubicBezTo>
                  <a:cubicBezTo>
                    <a:pt x="835081" y="812800"/>
                    <a:pt x="1075938" y="630849"/>
                    <a:pt x="1075938" y="406400"/>
                  </a:cubicBezTo>
                  <a:cubicBezTo>
                    <a:pt x="1075938" y="181951"/>
                    <a:pt x="835081" y="0"/>
                    <a:pt x="537969" y="0"/>
                  </a:cubicBezTo>
                  <a:close/>
                </a:path>
              </a:pathLst>
            </a:custGeom>
            <a:solidFill>
              <a:srgbClr val="FF7204"/>
            </a:solidFill>
          </p:spPr>
        </p:sp>
        <p:sp>
          <p:nvSpPr>
            <p:cNvPr name="TextBox 64" id="64"/>
            <p:cNvSpPr txBox="true"/>
            <p:nvPr/>
          </p:nvSpPr>
          <p:spPr>
            <a:xfrm>
              <a:off x="100869" y="38100"/>
              <a:ext cx="8742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sp>
        <p:nvSpPr>
          <p:cNvPr name="TextBox 65" id="65"/>
          <p:cNvSpPr txBox="true"/>
          <p:nvPr/>
        </p:nvSpPr>
        <p:spPr>
          <a:xfrm rot="0">
            <a:off x="13788908" y="8477002"/>
            <a:ext cx="1427770" cy="2469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57"/>
              </a:lnSpc>
            </a:pPr>
            <a:r>
              <a:rPr lang="en-US" b="true" sz="1398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Responsiveness</a:t>
            </a:r>
          </a:p>
        </p:txBody>
      </p:sp>
      <p:sp>
        <p:nvSpPr>
          <p:cNvPr name="Freeform 66" id="66"/>
          <p:cNvSpPr/>
          <p:nvPr/>
        </p:nvSpPr>
        <p:spPr>
          <a:xfrm flipH="false" flipV="false" rot="5399999">
            <a:off x="13772022" y="7573468"/>
            <a:ext cx="396566" cy="507604"/>
          </a:xfrm>
          <a:custGeom>
            <a:avLst/>
            <a:gdLst/>
            <a:ahLst/>
            <a:cxnLst/>
            <a:rect r="r" b="b" t="t" l="l"/>
            <a:pathLst>
              <a:path h="507604" w="396566">
                <a:moveTo>
                  <a:pt x="0" y="0"/>
                </a:moveTo>
                <a:lnTo>
                  <a:pt x="396566" y="0"/>
                </a:lnTo>
                <a:lnTo>
                  <a:pt x="396566" y="507604"/>
                </a:lnTo>
                <a:lnTo>
                  <a:pt x="0" y="50760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7" id="67"/>
          <p:cNvGrpSpPr/>
          <p:nvPr/>
        </p:nvGrpSpPr>
        <p:grpSpPr>
          <a:xfrm rot="0">
            <a:off x="11122334" y="8252193"/>
            <a:ext cx="1572580" cy="1187980"/>
            <a:chOff x="0" y="0"/>
            <a:chExt cx="1075939" cy="812800"/>
          </a:xfrm>
        </p:grpSpPr>
        <p:sp>
          <p:nvSpPr>
            <p:cNvPr name="Freeform 68" id="68"/>
            <p:cNvSpPr/>
            <p:nvPr/>
          </p:nvSpPr>
          <p:spPr>
            <a:xfrm flipH="false" flipV="false" rot="0">
              <a:off x="0" y="0"/>
              <a:ext cx="1075938" cy="812800"/>
            </a:xfrm>
            <a:custGeom>
              <a:avLst/>
              <a:gdLst/>
              <a:ahLst/>
              <a:cxnLst/>
              <a:rect r="r" b="b" t="t" l="l"/>
              <a:pathLst>
                <a:path h="812800" w="1075938">
                  <a:moveTo>
                    <a:pt x="537969" y="0"/>
                  </a:moveTo>
                  <a:cubicBezTo>
                    <a:pt x="240857" y="0"/>
                    <a:pt x="0" y="181951"/>
                    <a:pt x="0" y="406400"/>
                  </a:cubicBezTo>
                  <a:cubicBezTo>
                    <a:pt x="0" y="630849"/>
                    <a:pt x="240857" y="812800"/>
                    <a:pt x="537969" y="812800"/>
                  </a:cubicBezTo>
                  <a:cubicBezTo>
                    <a:pt x="835081" y="812800"/>
                    <a:pt x="1075938" y="630849"/>
                    <a:pt x="1075938" y="406400"/>
                  </a:cubicBezTo>
                  <a:cubicBezTo>
                    <a:pt x="1075938" y="181951"/>
                    <a:pt x="835081" y="0"/>
                    <a:pt x="537969" y="0"/>
                  </a:cubicBezTo>
                  <a:close/>
                </a:path>
              </a:pathLst>
            </a:custGeom>
            <a:solidFill>
              <a:srgbClr val="FF7204"/>
            </a:solidFill>
          </p:spPr>
        </p:sp>
        <p:sp>
          <p:nvSpPr>
            <p:cNvPr name="TextBox 69" id="69"/>
            <p:cNvSpPr txBox="true"/>
            <p:nvPr/>
          </p:nvSpPr>
          <p:spPr>
            <a:xfrm>
              <a:off x="100869" y="38100"/>
              <a:ext cx="8742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sp>
        <p:nvSpPr>
          <p:cNvPr name="TextBox 70" id="70"/>
          <p:cNvSpPr txBox="true"/>
          <p:nvPr/>
        </p:nvSpPr>
        <p:spPr>
          <a:xfrm rot="0">
            <a:off x="11287890" y="8703643"/>
            <a:ext cx="1282960" cy="2469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57"/>
              </a:lnSpc>
            </a:pPr>
            <a:r>
              <a:rPr lang="en-US" b="true" sz="1398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Safe to fail</a:t>
            </a:r>
          </a:p>
        </p:txBody>
      </p:sp>
      <p:sp>
        <p:nvSpPr>
          <p:cNvPr name="Freeform 71" id="71"/>
          <p:cNvSpPr/>
          <p:nvPr/>
        </p:nvSpPr>
        <p:spPr>
          <a:xfrm flipH="false" flipV="false" rot="4814240">
            <a:off x="11658570" y="7755611"/>
            <a:ext cx="500108" cy="218797"/>
          </a:xfrm>
          <a:custGeom>
            <a:avLst/>
            <a:gdLst/>
            <a:ahLst/>
            <a:cxnLst/>
            <a:rect r="r" b="b" t="t" l="l"/>
            <a:pathLst>
              <a:path h="218797" w="500108">
                <a:moveTo>
                  <a:pt x="0" y="0"/>
                </a:moveTo>
                <a:lnTo>
                  <a:pt x="500107" y="0"/>
                </a:lnTo>
                <a:lnTo>
                  <a:pt x="500107" y="218797"/>
                </a:lnTo>
                <a:lnTo>
                  <a:pt x="0" y="21879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2" id="72"/>
          <p:cNvGrpSpPr/>
          <p:nvPr/>
        </p:nvGrpSpPr>
        <p:grpSpPr>
          <a:xfrm rot="0">
            <a:off x="7466307" y="3620303"/>
            <a:ext cx="1572580" cy="1187980"/>
            <a:chOff x="0" y="0"/>
            <a:chExt cx="1075939" cy="812800"/>
          </a:xfrm>
        </p:grpSpPr>
        <p:sp>
          <p:nvSpPr>
            <p:cNvPr name="Freeform 73" id="73"/>
            <p:cNvSpPr/>
            <p:nvPr/>
          </p:nvSpPr>
          <p:spPr>
            <a:xfrm flipH="false" flipV="false" rot="0">
              <a:off x="0" y="0"/>
              <a:ext cx="1075938" cy="812800"/>
            </a:xfrm>
            <a:custGeom>
              <a:avLst/>
              <a:gdLst/>
              <a:ahLst/>
              <a:cxnLst/>
              <a:rect r="r" b="b" t="t" l="l"/>
              <a:pathLst>
                <a:path h="812800" w="1075938">
                  <a:moveTo>
                    <a:pt x="537969" y="0"/>
                  </a:moveTo>
                  <a:cubicBezTo>
                    <a:pt x="240857" y="0"/>
                    <a:pt x="0" y="181951"/>
                    <a:pt x="0" y="406400"/>
                  </a:cubicBezTo>
                  <a:cubicBezTo>
                    <a:pt x="0" y="630849"/>
                    <a:pt x="240857" y="812800"/>
                    <a:pt x="537969" y="812800"/>
                  </a:cubicBezTo>
                  <a:cubicBezTo>
                    <a:pt x="835081" y="812800"/>
                    <a:pt x="1075938" y="630849"/>
                    <a:pt x="1075938" y="406400"/>
                  </a:cubicBezTo>
                  <a:cubicBezTo>
                    <a:pt x="1075938" y="181951"/>
                    <a:pt x="835081" y="0"/>
                    <a:pt x="537969" y="0"/>
                  </a:cubicBezTo>
                  <a:close/>
                </a:path>
              </a:pathLst>
            </a:custGeom>
            <a:solidFill>
              <a:srgbClr val="FF7204"/>
            </a:solidFill>
          </p:spPr>
        </p:sp>
        <p:sp>
          <p:nvSpPr>
            <p:cNvPr name="TextBox 74" id="74"/>
            <p:cNvSpPr txBox="true"/>
            <p:nvPr/>
          </p:nvSpPr>
          <p:spPr>
            <a:xfrm>
              <a:off x="100869" y="38100"/>
              <a:ext cx="8742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sp>
        <p:nvSpPr>
          <p:cNvPr name="TextBox 75" id="75"/>
          <p:cNvSpPr txBox="true"/>
          <p:nvPr/>
        </p:nvSpPr>
        <p:spPr>
          <a:xfrm rot="0">
            <a:off x="7538712" y="3705151"/>
            <a:ext cx="1427770" cy="7357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57"/>
              </a:lnSpc>
            </a:pPr>
            <a:r>
              <a:rPr lang="en-US" b="true" sz="1398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Open communication &amp; active listening</a:t>
            </a:r>
          </a:p>
        </p:txBody>
      </p:sp>
      <p:sp>
        <p:nvSpPr>
          <p:cNvPr name="Freeform 76" id="76"/>
          <p:cNvSpPr/>
          <p:nvPr/>
        </p:nvSpPr>
        <p:spPr>
          <a:xfrm flipH="false" flipV="false" rot="-7374094">
            <a:off x="9145427" y="3708256"/>
            <a:ext cx="741672" cy="657307"/>
          </a:xfrm>
          <a:custGeom>
            <a:avLst/>
            <a:gdLst/>
            <a:ahLst/>
            <a:cxnLst/>
            <a:rect r="r" b="b" t="t" l="l"/>
            <a:pathLst>
              <a:path h="657307" w="741672">
                <a:moveTo>
                  <a:pt x="0" y="0"/>
                </a:moveTo>
                <a:lnTo>
                  <a:pt x="741672" y="0"/>
                </a:lnTo>
                <a:lnTo>
                  <a:pt x="741672" y="657307"/>
                </a:lnTo>
                <a:lnTo>
                  <a:pt x="0" y="65730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7" id="77"/>
          <p:cNvGrpSpPr/>
          <p:nvPr/>
        </p:nvGrpSpPr>
        <p:grpSpPr>
          <a:xfrm rot="0">
            <a:off x="15379325" y="5945699"/>
            <a:ext cx="1572580" cy="1187980"/>
            <a:chOff x="0" y="0"/>
            <a:chExt cx="1075939" cy="812800"/>
          </a:xfrm>
        </p:grpSpPr>
        <p:sp>
          <p:nvSpPr>
            <p:cNvPr name="Freeform 78" id="78"/>
            <p:cNvSpPr/>
            <p:nvPr/>
          </p:nvSpPr>
          <p:spPr>
            <a:xfrm flipH="false" flipV="false" rot="0">
              <a:off x="0" y="0"/>
              <a:ext cx="1075938" cy="812800"/>
            </a:xfrm>
            <a:custGeom>
              <a:avLst/>
              <a:gdLst/>
              <a:ahLst/>
              <a:cxnLst/>
              <a:rect r="r" b="b" t="t" l="l"/>
              <a:pathLst>
                <a:path h="812800" w="1075938">
                  <a:moveTo>
                    <a:pt x="537969" y="0"/>
                  </a:moveTo>
                  <a:cubicBezTo>
                    <a:pt x="240857" y="0"/>
                    <a:pt x="0" y="181951"/>
                    <a:pt x="0" y="406400"/>
                  </a:cubicBezTo>
                  <a:cubicBezTo>
                    <a:pt x="0" y="630849"/>
                    <a:pt x="240857" y="812800"/>
                    <a:pt x="537969" y="812800"/>
                  </a:cubicBezTo>
                  <a:cubicBezTo>
                    <a:pt x="835081" y="812800"/>
                    <a:pt x="1075938" y="630849"/>
                    <a:pt x="1075938" y="406400"/>
                  </a:cubicBezTo>
                  <a:cubicBezTo>
                    <a:pt x="1075938" y="181951"/>
                    <a:pt x="835081" y="0"/>
                    <a:pt x="537969" y="0"/>
                  </a:cubicBezTo>
                  <a:close/>
                </a:path>
              </a:pathLst>
            </a:custGeom>
            <a:solidFill>
              <a:srgbClr val="FF7204"/>
            </a:solidFill>
          </p:spPr>
        </p:sp>
        <p:sp>
          <p:nvSpPr>
            <p:cNvPr name="TextBox 79" id="79"/>
            <p:cNvSpPr txBox="true"/>
            <p:nvPr/>
          </p:nvSpPr>
          <p:spPr>
            <a:xfrm>
              <a:off x="100869" y="38100"/>
              <a:ext cx="8742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sp>
        <p:nvSpPr>
          <p:cNvPr name="TextBox 80" id="80"/>
          <p:cNvSpPr txBox="true"/>
          <p:nvPr/>
        </p:nvSpPr>
        <p:spPr>
          <a:xfrm rot="0">
            <a:off x="15655763" y="6274948"/>
            <a:ext cx="1019703" cy="4913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57"/>
              </a:lnSpc>
            </a:pPr>
            <a:r>
              <a:rPr lang="en-US" b="true" sz="1398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Self-Definition</a:t>
            </a:r>
          </a:p>
        </p:txBody>
      </p:sp>
      <p:sp>
        <p:nvSpPr>
          <p:cNvPr name="Freeform 81" id="81"/>
          <p:cNvSpPr/>
          <p:nvPr/>
        </p:nvSpPr>
        <p:spPr>
          <a:xfrm flipH="false" flipV="false" rot="4647197">
            <a:off x="14890227" y="5940580"/>
            <a:ext cx="396566" cy="507604"/>
          </a:xfrm>
          <a:custGeom>
            <a:avLst/>
            <a:gdLst/>
            <a:ahLst/>
            <a:cxnLst/>
            <a:rect r="r" b="b" t="t" l="l"/>
            <a:pathLst>
              <a:path h="507604" w="396566">
                <a:moveTo>
                  <a:pt x="0" y="0"/>
                </a:moveTo>
                <a:lnTo>
                  <a:pt x="396565" y="0"/>
                </a:lnTo>
                <a:lnTo>
                  <a:pt x="396565" y="507604"/>
                </a:lnTo>
                <a:lnTo>
                  <a:pt x="0" y="50760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2" id="82"/>
          <p:cNvGrpSpPr/>
          <p:nvPr/>
        </p:nvGrpSpPr>
        <p:grpSpPr>
          <a:xfrm rot="0">
            <a:off x="7466307" y="4913771"/>
            <a:ext cx="1572580" cy="1187980"/>
            <a:chOff x="0" y="0"/>
            <a:chExt cx="1075939" cy="812800"/>
          </a:xfrm>
        </p:grpSpPr>
        <p:sp>
          <p:nvSpPr>
            <p:cNvPr name="Freeform 83" id="83"/>
            <p:cNvSpPr/>
            <p:nvPr/>
          </p:nvSpPr>
          <p:spPr>
            <a:xfrm flipH="false" flipV="false" rot="0">
              <a:off x="0" y="0"/>
              <a:ext cx="1075938" cy="812800"/>
            </a:xfrm>
            <a:custGeom>
              <a:avLst/>
              <a:gdLst/>
              <a:ahLst/>
              <a:cxnLst/>
              <a:rect r="r" b="b" t="t" l="l"/>
              <a:pathLst>
                <a:path h="812800" w="1075938">
                  <a:moveTo>
                    <a:pt x="537969" y="0"/>
                  </a:moveTo>
                  <a:cubicBezTo>
                    <a:pt x="240857" y="0"/>
                    <a:pt x="0" y="181951"/>
                    <a:pt x="0" y="406400"/>
                  </a:cubicBezTo>
                  <a:cubicBezTo>
                    <a:pt x="0" y="630849"/>
                    <a:pt x="240857" y="812800"/>
                    <a:pt x="537969" y="812800"/>
                  </a:cubicBezTo>
                  <a:cubicBezTo>
                    <a:pt x="835081" y="812800"/>
                    <a:pt x="1075938" y="630849"/>
                    <a:pt x="1075938" y="406400"/>
                  </a:cubicBezTo>
                  <a:cubicBezTo>
                    <a:pt x="1075938" y="181951"/>
                    <a:pt x="835081" y="0"/>
                    <a:pt x="537969" y="0"/>
                  </a:cubicBezTo>
                  <a:close/>
                </a:path>
              </a:pathLst>
            </a:custGeom>
            <a:solidFill>
              <a:srgbClr val="FF7204"/>
            </a:solidFill>
          </p:spPr>
        </p:sp>
        <p:sp>
          <p:nvSpPr>
            <p:cNvPr name="TextBox 84" id="84"/>
            <p:cNvSpPr txBox="true"/>
            <p:nvPr/>
          </p:nvSpPr>
          <p:spPr>
            <a:xfrm>
              <a:off x="100869" y="38100"/>
              <a:ext cx="8742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sp>
        <p:nvSpPr>
          <p:cNvPr name="TextBox 85" id="85"/>
          <p:cNvSpPr txBox="true"/>
          <p:nvPr/>
        </p:nvSpPr>
        <p:spPr>
          <a:xfrm rot="0">
            <a:off x="7538712" y="5243020"/>
            <a:ext cx="1427770" cy="4913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57"/>
              </a:lnSpc>
            </a:pPr>
            <a:r>
              <a:rPr lang="en-US" b="true" sz="1398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Meaningful Participation</a:t>
            </a:r>
          </a:p>
        </p:txBody>
      </p:sp>
      <p:sp>
        <p:nvSpPr>
          <p:cNvPr name="Freeform 86" id="86"/>
          <p:cNvSpPr/>
          <p:nvPr/>
        </p:nvSpPr>
        <p:spPr>
          <a:xfrm flipH="false" flipV="false" rot="-10668027">
            <a:off x="9072094" y="5703708"/>
            <a:ext cx="500108" cy="218797"/>
          </a:xfrm>
          <a:custGeom>
            <a:avLst/>
            <a:gdLst/>
            <a:ahLst/>
            <a:cxnLst/>
            <a:rect r="r" b="b" t="t" l="l"/>
            <a:pathLst>
              <a:path h="218797" w="500108">
                <a:moveTo>
                  <a:pt x="0" y="0"/>
                </a:moveTo>
                <a:lnTo>
                  <a:pt x="500108" y="0"/>
                </a:lnTo>
                <a:lnTo>
                  <a:pt x="500108" y="218797"/>
                </a:lnTo>
                <a:lnTo>
                  <a:pt x="0" y="21879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7" id="87"/>
          <p:cNvGrpSpPr/>
          <p:nvPr/>
        </p:nvGrpSpPr>
        <p:grpSpPr>
          <a:xfrm rot="0">
            <a:off x="7026641" y="6121383"/>
            <a:ext cx="1572580" cy="1187980"/>
            <a:chOff x="0" y="0"/>
            <a:chExt cx="1075939" cy="812800"/>
          </a:xfrm>
        </p:grpSpPr>
        <p:sp>
          <p:nvSpPr>
            <p:cNvPr name="Freeform 88" id="88"/>
            <p:cNvSpPr/>
            <p:nvPr/>
          </p:nvSpPr>
          <p:spPr>
            <a:xfrm flipH="false" flipV="false" rot="0">
              <a:off x="0" y="0"/>
              <a:ext cx="1075938" cy="812800"/>
            </a:xfrm>
            <a:custGeom>
              <a:avLst/>
              <a:gdLst/>
              <a:ahLst/>
              <a:cxnLst/>
              <a:rect r="r" b="b" t="t" l="l"/>
              <a:pathLst>
                <a:path h="812800" w="1075938">
                  <a:moveTo>
                    <a:pt x="537969" y="0"/>
                  </a:moveTo>
                  <a:cubicBezTo>
                    <a:pt x="240857" y="0"/>
                    <a:pt x="0" y="181951"/>
                    <a:pt x="0" y="406400"/>
                  </a:cubicBezTo>
                  <a:cubicBezTo>
                    <a:pt x="0" y="630849"/>
                    <a:pt x="240857" y="812800"/>
                    <a:pt x="537969" y="812800"/>
                  </a:cubicBezTo>
                  <a:cubicBezTo>
                    <a:pt x="835081" y="812800"/>
                    <a:pt x="1075938" y="630849"/>
                    <a:pt x="1075938" y="406400"/>
                  </a:cubicBezTo>
                  <a:cubicBezTo>
                    <a:pt x="1075938" y="181951"/>
                    <a:pt x="835081" y="0"/>
                    <a:pt x="537969" y="0"/>
                  </a:cubicBezTo>
                  <a:close/>
                </a:path>
              </a:pathLst>
            </a:custGeom>
            <a:solidFill>
              <a:srgbClr val="FF7204"/>
            </a:solidFill>
          </p:spPr>
        </p:sp>
        <p:sp>
          <p:nvSpPr>
            <p:cNvPr name="TextBox 89" id="89"/>
            <p:cNvSpPr txBox="true"/>
            <p:nvPr/>
          </p:nvSpPr>
          <p:spPr>
            <a:xfrm>
              <a:off x="100869" y="38100"/>
              <a:ext cx="8742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sp>
        <p:nvSpPr>
          <p:cNvPr name="TextBox 90" id="90"/>
          <p:cNvSpPr txBox="true"/>
          <p:nvPr/>
        </p:nvSpPr>
        <p:spPr>
          <a:xfrm rot="0">
            <a:off x="7343572" y="6450632"/>
            <a:ext cx="1053835" cy="4913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57"/>
              </a:lnSpc>
            </a:pPr>
            <a:r>
              <a:rPr lang="en-US" b="true" sz="1398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Creative Expression</a:t>
            </a:r>
          </a:p>
        </p:txBody>
      </p:sp>
      <p:sp>
        <p:nvSpPr>
          <p:cNvPr name="Freeform 91" id="91"/>
          <p:cNvSpPr/>
          <p:nvPr/>
        </p:nvSpPr>
        <p:spPr>
          <a:xfrm flipH="false" flipV="false" rot="-6539199">
            <a:off x="8565292" y="6923094"/>
            <a:ext cx="396566" cy="507604"/>
          </a:xfrm>
          <a:custGeom>
            <a:avLst/>
            <a:gdLst/>
            <a:ahLst/>
            <a:cxnLst/>
            <a:rect r="r" b="b" t="t" l="l"/>
            <a:pathLst>
              <a:path h="507604" w="396566">
                <a:moveTo>
                  <a:pt x="0" y="0"/>
                </a:moveTo>
                <a:lnTo>
                  <a:pt x="396566" y="0"/>
                </a:lnTo>
                <a:lnTo>
                  <a:pt x="396566" y="507604"/>
                </a:lnTo>
                <a:lnTo>
                  <a:pt x="0" y="50760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2" id="92"/>
          <p:cNvGrpSpPr/>
          <p:nvPr/>
        </p:nvGrpSpPr>
        <p:grpSpPr>
          <a:xfrm rot="0">
            <a:off x="6665641" y="7328531"/>
            <a:ext cx="1572580" cy="1187980"/>
            <a:chOff x="0" y="0"/>
            <a:chExt cx="1075939" cy="812800"/>
          </a:xfrm>
        </p:grpSpPr>
        <p:sp>
          <p:nvSpPr>
            <p:cNvPr name="Freeform 93" id="93"/>
            <p:cNvSpPr/>
            <p:nvPr/>
          </p:nvSpPr>
          <p:spPr>
            <a:xfrm flipH="false" flipV="false" rot="0">
              <a:off x="0" y="0"/>
              <a:ext cx="1075938" cy="812800"/>
            </a:xfrm>
            <a:custGeom>
              <a:avLst/>
              <a:gdLst/>
              <a:ahLst/>
              <a:cxnLst/>
              <a:rect r="r" b="b" t="t" l="l"/>
              <a:pathLst>
                <a:path h="812800" w="1075938">
                  <a:moveTo>
                    <a:pt x="537969" y="0"/>
                  </a:moveTo>
                  <a:cubicBezTo>
                    <a:pt x="240857" y="0"/>
                    <a:pt x="0" y="181951"/>
                    <a:pt x="0" y="406400"/>
                  </a:cubicBezTo>
                  <a:cubicBezTo>
                    <a:pt x="0" y="630849"/>
                    <a:pt x="240857" y="812800"/>
                    <a:pt x="537969" y="812800"/>
                  </a:cubicBezTo>
                  <a:cubicBezTo>
                    <a:pt x="835081" y="812800"/>
                    <a:pt x="1075938" y="630849"/>
                    <a:pt x="1075938" y="406400"/>
                  </a:cubicBezTo>
                  <a:cubicBezTo>
                    <a:pt x="1075938" y="181951"/>
                    <a:pt x="835081" y="0"/>
                    <a:pt x="537969" y="0"/>
                  </a:cubicBezTo>
                  <a:close/>
                </a:path>
              </a:pathLst>
            </a:custGeom>
            <a:solidFill>
              <a:srgbClr val="FF7204"/>
            </a:solidFill>
          </p:spPr>
        </p:sp>
        <p:sp>
          <p:nvSpPr>
            <p:cNvPr name="TextBox 94" id="94"/>
            <p:cNvSpPr txBox="true"/>
            <p:nvPr/>
          </p:nvSpPr>
          <p:spPr>
            <a:xfrm>
              <a:off x="100869" y="38100"/>
              <a:ext cx="8742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sp>
        <p:nvSpPr>
          <p:cNvPr name="TextBox 95" id="95"/>
          <p:cNvSpPr txBox="true"/>
          <p:nvPr/>
        </p:nvSpPr>
        <p:spPr>
          <a:xfrm rot="0">
            <a:off x="6925013" y="7779981"/>
            <a:ext cx="1053835" cy="2469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57"/>
              </a:lnSpc>
            </a:pPr>
            <a:r>
              <a:rPr lang="en-US" b="true" sz="1398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Exposure</a:t>
            </a:r>
          </a:p>
        </p:txBody>
      </p:sp>
      <p:sp>
        <p:nvSpPr>
          <p:cNvPr name="Freeform 96" id="96"/>
          <p:cNvSpPr/>
          <p:nvPr/>
        </p:nvSpPr>
        <p:spPr>
          <a:xfrm flipH="false" flipV="false" rot="-6539199">
            <a:off x="8041958" y="8317915"/>
            <a:ext cx="280355" cy="358854"/>
          </a:xfrm>
          <a:custGeom>
            <a:avLst/>
            <a:gdLst/>
            <a:ahLst/>
            <a:cxnLst/>
            <a:rect r="r" b="b" t="t" l="l"/>
            <a:pathLst>
              <a:path h="358854" w="280355">
                <a:moveTo>
                  <a:pt x="0" y="0"/>
                </a:moveTo>
                <a:lnTo>
                  <a:pt x="280355" y="0"/>
                </a:lnTo>
                <a:lnTo>
                  <a:pt x="280355" y="358854"/>
                </a:lnTo>
                <a:lnTo>
                  <a:pt x="0" y="35885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7" id="97"/>
          <p:cNvGrpSpPr/>
          <p:nvPr/>
        </p:nvGrpSpPr>
        <p:grpSpPr>
          <a:xfrm rot="0">
            <a:off x="9715311" y="2997157"/>
            <a:ext cx="1572580" cy="1187980"/>
            <a:chOff x="0" y="0"/>
            <a:chExt cx="1075939" cy="812800"/>
          </a:xfrm>
        </p:grpSpPr>
        <p:sp>
          <p:nvSpPr>
            <p:cNvPr name="Freeform 98" id="98"/>
            <p:cNvSpPr/>
            <p:nvPr/>
          </p:nvSpPr>
          <p:spPr>
            <a:xfrm flipH="false" flipV="false" rot="0">
              <a:off x="0" y="0"/>
              <a:ext cx="1075938" cy="812800"/>
            </a:xfrm>
            <a:custGeom>
              <a:avLst/>
              <a:gdLst/>
              <a:ahLst/>
              <a:cxnLst/>
              <a:rect r="r" b="b" t="t" l="l"/>
              <a:pathLst>
                <a:path h="812800" w="1075938">
                  <a:moveTo>
                    <a:pt x="537969" y="0"/>
                  </a:moveTo>
                  <a:cubicBezTo>
                    <a:pt x="240857" y="0"/>
                    <a:pt x="0" y="181951"/>
                    <a:pt x="0" y="406400"/>
                  </a:cubicBezTo>
                  <a:cubicBezTo>
                    <a:pt x="0" y="630849"/>
                    <a:pt x="240857" y="812800"/>
                    <a:pt x="537969" y="812800"/>
                  </a:cubicBezTo>
                  <a:cubicBezTo>
                    <a:pt x="835081" y="812800"/>
                    <a:pt x="1075938" y="630849"/>
                    <a:pt x="1075938" y="406400"/>
                  </a:cubicBezTo>
                  <a:cubicBezTo>
                    <a:pt x="1075938" y="181951"/>
                    <a:pt x="835081" y="0"/>
                    <a:pt x="537969" y="0"/>
                  </a:cubicBezTo>
                  <a:close/>
                </a:path>
              </a:pathLst>
            </a:custGeom>
            <a:solidFill>
              <a:srgbClr val="FF7204"/>
            </a:solidFill>
          </p:spPr>
        </p:sp>
        <p:sp>
          <p:nvSpPr>
            <p:cNvPr name="TextBox 99" id="99"/>
            <p:cNvSpPr txBox="true"/>
            <p:nvPr/>
          </p:nvSpPr>
          <p:spPr>
            <a:xfrm>
              <a:off x="100869" y="38100"/>
              <a:ext cx="8742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388620" indent="-194310" lvl="1">
                <a:lnSpc>
                  <a:spcPts val="2520"/>
                </a:lnSpc>
                <a:buFont typeface="Arial"/>
                <a:buChar char="•"/>
              </a:pPr>
            </a:p>
          </p:txBody>
        </p:sp>
      </p:grpSp>
      <p:sp>
        <p:nvSpPr>
          <p:cNvPr name="TextBox 100" id="100"/>
          <p:cNvSpPr txBox="true"/>
          <p:nvPr/>
        </p:nvSpPr>
        <p:spPr>
          <a:xfrm rot="0">
            <a:off x="9860120" y="3355563"/>
            <a:ext cx="1282960" cy="4913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57"/>
              </a:lnSpc>
            </a:pPr>
            <a:r>
              <a:rPr lang="en-US" b="true" sz="1398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Confidence &amp; Pride</a:t>
            </a:r>
          </a:p>
        </p:txBody>
      </p:sp>
      <p:sp>
        <p:nvSpPr>
          <p:cNvPr name="Freeform 101" id="101"/>
          <p:cNvSpPr/>
          <p:nvPr/>
        </p:nvSpPr>
        <p:spPr>
          <a:xfrm flipH="true" flipV="false" rot="2978966">
            <a:off x="10694458" y="4205603"/>
            <a:ext cx="396566" cy="507604"/>
          </a:xfrm>
          <a:custGeom>
            <a:avLst/>
            <a:gdLst/>
            <a:ahLst/>
            <a:cxnLst/>
            <a:rect r="r" b="b" t="t" l="l"/>
            <a:pathLst>
              <a:path h="507604" w="396566">
                <a:moveTo>
                  <a:pt x="396566" y="0"/>
                </a:moveTo>
                <a:lnTo>
                  <a:pt x="0" y="0"/>
                </a:lnTo>
                <a:lnTo>
                  <a:pt x="0" y="507604"/>
                </a:lnTo>
                <a:lnTo>
                  <a:pt x="396566" y="507604"/>
                </a:lnTo>
                <a:lnTo>
                  <a:pt x="396566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2" id="102"/>
          <p:cNvGrpSpPr/>
          <p:nvPr/>
        </p:nvGrpSpPr>
        <p:grpSpPr>
          <a:xfrm rot="0">
            <a:off x="12779409" y="2968404"/>
            <a:ext cx="1572580" cy="1187980"/>
            <a:chOff x="0" y="0"/>
            <a:chExt cx="1075939" cy="812800"/>
          </a:xfrm>
        </p:grpSpPr>
        <p:sp>
          <p:nvSpPr>
            <p:cNvPr name="Freeform 103" id="103"/>
            <p:cNvSpPr/>
            <p:nvPr/>
          </p:nvSpPr>
          <p:spPr>
            <a:xfrm flipH="false" flipV="false" rot="0">
              <a:off x="0" y="0"/>
              <a:ext cx="1075938" cy="812800"/>
            </a:xfrm>
            <a:custGeom>
              <a:avLst/>
              <a:gdLst/>
              <a:ahLst/>
              <a:cxnLst/>
              <a:rect r="r" b="b" t="t" l="l"/>
              <a:pathLst>
                <a:path h="812800" w="1075938">
                  <a:moveTo>
                    <a:pt x="537969" y="0"/>
                  </a:moveTo>
                  <a:cubicBezTo>
                    <a:pt x="240857" y="0"/>
                    <a:pt x="0" y="181951"/>
                    <a:pt x="0" y="406400"/>
                  </a:cubicBezTo>
                  <a:cubicBezTo>
                    <a:pt x="0" y="630849"/>
                    <a:pt x="240857" y="812800"/>
                    <a:pt x="537969" y="812800"/>
                  </a:cubicBezTo>
                  <a:cubicBezTo>
                    <a:pt x="835081" y="812800"/>
                    <a:pt x="1075938" y="630849"/>
                    <a:pt x="1075938" y="406400"/>
                  </a:cubicBezTo>
                  <a:cubicBezTo>
                    <a:pt x="1075938" y="181951"/>
                    <a:pt x="835081" y="0"/>
                    <a:pt x="537969" y="0"/>
                  </a:cubicBezTo>
                  <a:close/>
                </a:path>
              </a:pathLst>
            </a:custGeom>
            <a:solidFill>
              <a:srgbClr val="FF7204"/>
            </a:solidFill>
          </p:spPr>
        </p:sp>
        <p:sp>
          <p:nvSpPr>
            <p:cNvPr name="TextBox 104" id="104"/>
            <p:cNvSpPr txBox="true"/>
            <p:nvPr/>
          </p:nvSpPr>
          <p:spPr>
            <a:xfrm>
              <a:off x="100869" y="38100"/>
              <a:ext cx="8742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388620" indent="-194310" lvl="1">
                <a:lnSpc>
                  <a:spcPts val="2520"/>
                </a:lnSpc>
                <a:buFont typeface="Arial"/>
                <a:buChar char="•"/>
              </a:pPr>
            </a:p>
          </p:txBody>
        </p:sp>
      </p:grpSp>
      <p:sp>
        <p:nvSpPr>
          <p:cNvPr name="TextBox 105" id="105"/>
          <p:cNvSpPr txBox="true"/>
          <p:nvPr/>
        </p:nvSpPr>
        <p:spPr>
          <a:xfrm rot="0">
            <a:off x="12924219" y="3306408"/>
            <a:ext cx="1282960" cy="4913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57"/>
              </a:lnSpc>
            </a:pPr>
            <a:r>
              <a:rPr lang="en-US" b="true" sz="1398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Positive reinforcement</a:t>
            </a:r>
          </a:p>
        </p:txBody>
      </p:sp>
      <p:sp>
        <p:nvSpPr>
          <p:cNvPr name="Freeform 106" id="106"/>
          <p:cNvSpPr/>
          <p:nvPr/>
        </p:nvSpPr>
        <p:spPr>
          <a:xfrm flipH="false" flipV="false" rot="2125307">
            <a:off x="12525926" y="3654276"/>
            <a:ext cx="198283" cy="253802"/>
          </a:xfrm>
          <a:custGeom>
            <a:avLst/>
            <a:gdLst/>
            <a:ahLst/>
            <a:cxnLst/>
            <a:rect r="r" b="b" t="t" l="l"/>
            <a:pathLst>
              <a:path h="253802" w="198283">
                <a:moveTo>
                  <a:pt x="0" y="0"/>
                </a:moveTo>
                <a:lnTo>
                  <a:pt x="198283" y="0"/>
                </a:lnTo>
                <a:lnTo>
                  <a:pt x="198283" y="253802"/>
                </a:lnTo>
                <a:lnTo>
                  <a:pt x="0" y="25380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7" id="107"/>
          <p:cNvGrpSpPr/>
          <p:nvPr/>
        </p:nvGrpSpPr>
        <p:grpSpPr>
          <a:xfrm rot="0">
            <a:off x="15889176" y="8218820"/>
            <a:ext cx="1572580" cy="1187980"/>
            <a:chOff x="0" y="0"/>
            <a:chExt cx="1075939" cy="812800"/>
          </a:xfrm>
        </p:grpSpPr>
        <p:sp>
          <p:nvSpPr>
            <p:cNvPr name="Freeform 108" id="108"/>
            <p:cNvSpPr/>
            <p:nvPr/>
          </p:nvSpPr>
          <p:spPr>
            <a:xfrm flipH="false" flipV="false" rot="0">
              <a:off x="0" y="0"/>
              <a:ext cx="1075938" cy="812800"/>
            </a:xfrm>
            <a:custGeom>
              <a:avLst/>
              <a:gdLst/>
              <a:ahLst/>
              <a:cxnLst/>
              <a:rect r="r" b="b" t="t" l="l"/>
              <a:pathLst>
                <a:path h="812800" w="1075938">
                  <a:moveTo>
                    <a:pt x="537969" y="0"/>
                  </a:moveTo>
                  <a:cubicBezTo>
                    <a:pt x="240857" y="0"/>
                    <a:pt x="0" y="181951"/>
                    <a:pt x="0" y="406400"/>
                  </a:cubicBezTo>
                  <a:cubicBezTo>
                    <a:pt x="0" y="630849"/>
                    <a:pt x="240857" y="812800"/>
                    <a:pt x="537969" y="812800"/>
                  </a:cubicBezTo>
                  <a:cubicBezTo>
                    <a:pt x="835081" y="812800"/>
                    <a:pt x="1075938" y="630849"/>
                    <a:pt x="1075938" y="406400"/>
                  </a:cubicBezTo>
                  <a:cubicBezTo>
                    <a:pt x="1075938" y="181951"/>
                    <a:pt x="835081" y="0"/>
                    <a:pt x="537969" y="0"/>
                  </a:cubicBezTo>
                  <a:close/>
                </a:path>
              </a:pathLst>
            </a:custGeom>
            <a:solidFill>
              <a:srgbClr val="FF7204"/>
            </a:solidFill>
          </p:spPr>
        </p:sp>
        <p:sp>
          <p:nvSpPr>
            <p:cNvPr name="TextBox 109" id="109"/>
            <p:cNvSpPr txBox="true"/>
            <p:nvPr/>
          </p:nvSpPr>
          <p:spPr>
            <a:xfrm>
              <a:off x="100869" y="38100"/>
              <a:ext cx="8742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sp>
        <p:nvSpPr>
          <p:cNvPr name="TextBox 110" id="110"/>
          <p:cNvSpPr txBox="true"/>
          <p:nvPr/>
        </p:nvSpPr>
        <p:spPr>
          <a:xfrm rot="0">
            <a:off x="16033986" y="8425869"/>
            <a:ext cx="1282960" cy="4913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57"/>
              </a:lnSpc>
            </a:pPr>
            <a:r>
              <a:rPr lang="en-US" b="true" sz="1398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Healthy Human Interaction</a:t>
            </a:r>
          </a:p>
        </p:txBody>
      </p:sp>
      <p:sp>
        <p:nvSpPr>
          <p:cNvPr name="Freeform 111" id="111"/>
          <p:cNvSpPr/>
          <p:nvPr/>
        </p:nvSpPr>
        <p:spPr>
          <a:xfrm flipH="false" flipV="true" rot="693826">
            <a:off x="15446264" y="8414200"/>
            <a:ext cx="418998" cy="215784"/>
          </a:xfrm>
          <a:custGeom>
            <a:avLst/>
            <a:gdLst/>
            <a:ahLst/>
            <a:cxnLst/>
            <a:rect r="r" b="b" t="t" l="l"/>
            <a:pathLst>
              <a:path h="215784" w="418998">
                <a:moveTo>
                  <a:pt x="0" y="215784"/>
                </a:moveTo>
                <a:lnTo>
                  <a:pt x="418998" y="215784"/>
                </a:lnTo>
                <a:lnTo>
                  <a:pt x="418998" y="0"/>
                </a:lnTo>
                <a:lnTo>
                  <a:pt x="0" y="0"/>
                </a:lnTo>
                <a:lnTo>
                  <a:pt x="0" y="215784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2" id="112"/>
          <p:cNvGrpSpPr/>
          <p:nvPr/>
        </p:nvGrpSpPr>
        <p:grpSpPr>
          <a:xfrm rot="0">
            <a:off x="16254218" y="2885528"/>
            <a:ext cx="1572580" cy="1187980"/>
            <a:chOff x="0" y="0"/>
            <a:chExt cx="1075939" cy="812800"/>
          </a:xfrm>
        </p:grpSpPr>
        <p:sp>
          <p:nvSpPr>
            <p:cNvPr name="Freeform 113" id="113"/>
            <p:cNvSpPr/>
            <p:nvPr/>
          </p:nvSpPr>
          <p:spPr>
            <a:xfrm flipH="false" flipV="false" rot="0">
              <a:off x="0" y="0"/>
              <a:ext cx="1075938" cy="812800"/>
            </a:xfrm>
            <a:custGeom>
              <a:avLst/>
              <a:gdLst/>
              <a:ahLst/>
              <a:cxnLst/>
              <a:rect r="r" b="b" t="t" l="l"/>
              <a:pathLst>
                <a:path h="812800" w="1075938">
                  <a:moveTo>
                    <a:pt x="537969" y="0"/>
                  </a:moveTo>
                  <a:cubicBezTo>
                    <a:pt x="240857" y="0"/>
                    <a:pt x="0" y="181951"/>
                    <a:pt x="0" y="406400"/>
                  </a:cubicBezTo>
                  <a:cubicBezTo>
                    <a:pt x="0" y="630849"/>
                    <a:pt x="240857" y="812800"/>
                    <a:pt x="537969" y="812800"/>
                  </a:cubicBezTo>
                  <a:cubicBezTo>
                    <a:pt x="835081" y="812800"/>
                    <a:pt x="1075938" y="630849"/>
                    <a:pt x="1075938" y="406400"/>
                  </a:cubicBezTo>
                  <a:cubicBezTo>
                    <a:pt x="1075938" y="181951"/>
                    <a:pt x="835081" y="0"/>
                    <a:pt x="537969" y="0"/>
                  </a:cubicBezTo>
                  <a:close/>
                </a:path>
              </a:pathLst>
            </a:custGeom>
            <a:solidFill>
              <a:srgbClr val="FF7204"/>
            </a:solidFill>
          </p:spPr>
        </p:sp>
        <p:sp>
          <p:nvSpPr>
            <p:cNvPr name="TextBox 114" id="114"/>
            <p:cNvSpPr txBox="true"/>
            <p:nvPr/>
          </p:nvSpPr>
          <p:spPr>
            <a:xfrm>
              <a:off x="100869" y="38100"/>
              <a:ext cx="8742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sp>
        <p:nvSpPr>
          <p:cNvPr name="TextBox 115" id="115"/>
          <p:cNvSpPr txBox="true"/>
          <p:nvPr/>
        </p:nvSpPr>
        <p:spPr>
          <a:xfrm rot="0">
            <a:off x="16326623" y="3214777"/>
            <a:ext cx="1427770" cy="4913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57"/>
              </a:lnSpc>
            </a:pPr>
            <a:r>
              <a:rPr lang="en-US" b="true" sz="1398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Empathy &amp; Validation</a:t>
            </a:r>
          </a:p>
        </p:txBody>
      </p:sp>
      <p:sp>
        <p:nvSpPr>
          <p:cNvPr name="Freeform 116" id="116"/>
          <p:cNvSpPr/>
          <p:nvPr/>
        </p:nvSpPr>
        <p:spPr>
          <a:xfrm flipH="true" flipV="true" rot="10034752">
            <a:off x="15582116" y="3130681"/>
            <a:ext cx="665759" cy="278787"/>
          </a:xfrm>
          <a:custGeom>
            <a:avLst/>
            <a:gdLst/>
            <a:ahLst/>
            <a:cxnLst/>
            <a:rect r="r" b="b" t="t" l="l"/>
            <a:pathLst>
              <a:path h="278787" w="665759">
                <a:moveTo>
                  <a:pt x="665759" y="278787"/>
                </a:moveTo>
                <a:lnTo>
                  <a:pt x="0" y="278787"/>
                </a:lnTo>
                <a:lnTo>
                  <a:pt x="0" y="0"/>
                </a:lnTo>
                <a:lnTo>
                  <a:pt x="665759" y="0"/>
                </a:lnTo>
                <a:lnTo>
                  <a:pt x="665759" y="278787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7" id="117"/>
          <p:cNvGrpSpPr/>
          <p:nvPr/>
        </p:nvGrpSpPr>
        <p:grpSpPr>
          <a:xfrm rot="0">
            <a:off x="16254289" y="4132785"/>
            <a:ext cx="1572580" cy="1187980"/>
            <a:chOff x="0" y="0"/>
            <a:chExt cx="1075939" cy="812800"/>
          </a:xfrm>
        </p:grpSpPr>
        <p:sp>
          <p:nvSpPr>
            <p:cNvPr name="Freeform 118" id="118"/>
            <p:cNvSpPr/>
            <p:nvPr/>
          </p:nvSpPr>
          <p:spPr>
            <a:xfrm flipH="false" flipV="false" rot="0">
              <a:off x="0" y="0"/>
              <a:ext cx="1075938" cy="812800"/>
            </a:xfrm>
            <a:custGeom>
              <a:avLst/>
              <a:gdLst/>
              <a:ahLst/>
              <a:cxnLst/>
              <a:rect r="r" b="b" t="t" l="l"/>
              <a:pathLst>
                <a:path h="812800" w="1075938">
                  <a:moveTo>
                    <a:pt x="537969" y="0"/>
                  </a:moveTo>
                  <a:cubicBezTo>
                    <a:pt x="240857" y="0"/>
                    <a:pt x="0" y="181951"/>
                    <a:pt x="0" y="406400"/>
                  </a:cubicBezTo>
                  <a:cubicBezTo>
                    <a:pt x="0" y="630849"/>
                    <a:pt x="240857" y="812800"/>
                    <a:pt x="537969" y="812800"/>
                  </a:cubicBezTo>
                  <a:cubicBezTo>
                    <a:pt x="835081" y="812800"/>
                    <a:pt x="1075938" y="630849"/>
                    <a:pt x="1075938" y="406400"/>
                  </a:cubicBezTo>
                  <a:cubicBezTo>
                    <a:pt x="1075938" y="181951"/>
                    <a:pt x="835081" y="0"/>
                    <a:pt x="537969" y="0"/>
                  </a:cubicBezTo>
                  <a:close/>
                </a:path>
              </a:pathLst>
            </a:custGeom>
            <a:solidFill>
              <a:srgbClr val="FF7204"/>
            </a:solidFill>
          </p:spPr>
        </p:sp>
        <p:sp>
          <p:nvSpPr>
            <p:cNvPr name="TextBox 119" id="119"/>
            <p:cNvSpPr txBox="true"/>
            <p:nvPr/>
          </p:nvSpPr>
          <p:spPr>
            <a:xfrm>
              <a:off x="100869" y="38100"/>
              <a:ext cx="8742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sp>
        <p:nvSpPr>
          <p:cNvPr name="TextBox 120" id="120"/>
          <p:cNvSpPr txBox="true"/>
          <p:nvPr/>
        </p:nvSpPr>
        <p:spPr>
          <a:xfrm rot="0">
            <a:off x="16270435" y="4561302"/>
            <a:ext cx="1427770" cy="2469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57"/>
              </a:lnSpc>
            </a:pPr>
            <a:r>
              <a:rPr lang="en-US" b="true" sz="1398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Guidance</a:t>
            </a:r>
          </a:p>
        </p:txBody>
      </p:sp>
      <p:grpSp>
        <p:nvGrpSpPr>
          <p:cNvPr name="Group 121" id="121"/>
          <p:cNvGrpSpPr/>
          <p:nvPr/>
        </p:nvGrpSpPr>
        <p:grpSpPr>
          <a:xfrm rot="0">
            <a:off x="16421355" y="6857421"/>
            <a:ext cx="1572580" cy="1187980"/>
            <a:chOff x="0" y="0"/>
            <a:chExt cx="1075939" cy="812800"/>
          </a:xfrm>
        </p:grpSpPr>
        <p:sp>
          <p:nvSpPr>
            <p:cNvPr name="Freeform 122" id="122"/>
            <p:cNvSpPr/>
            <p:nvPr/>
          </p:nvSpPr>
          <p:spPr>
            <a:xfrm flipH="false" flipV="false" rot="0">
              <a:off x="0" y="0"/>
              <a:ext cx="1075938" cy="812800"/>
            </a:xfrm>
            <a:custGeom>
              <a:avLst/>
              <a:gdLst/>
              <a:ahLst/>
              <a:cxnLst/>
              <a:rect r="r" b="b" t="t" l="l"/>
              <a:pathLst>
                <a:path h="812800" w="1075938">
                  <a:moveTo>
                    <a:pt x="537969" y="0"/>
                  </a:moveTo>
                  <a:cubicBezTo>
                    <a:pt x="240857" y="0"/>
                    <a:pt x="0" y="181951"/>
                    <a:pt x="0" y="406400"/>
                  </a:cubicBezTo>
                  <a:cubicBezTo>
                    <a:pt x="0" y="630849"/>
                    <a:pt x="240857" y="812800"/>
                    <a:pt x="537969" y="812800"/>
                  </a:cubicBezTo>
                  <a:cubicBezTo>
                    <a:pt x="835081" y="812800"/>
                    <a:pt x="1075938" y="630849"/>
                    <a:pt x="1075938" y="406400"/>
                  </a:cubicBezTo>
                  <a:cubicBezTo>
                    <a:pt x="1075938" y="181951"/>
                    <a:pt x="835081" y="0"/>
                    <a:pt x="537969" y="0"/>
                  </a:cubicBezTo>
                  <a:close/>
                </a:path>
              </a:pathLst>
            </a:custGeom>
            <a:solidFill>
              <a:srgbClr val="FF7204"/>
            </a:solidFill>
          </p:spPr>
        </p:sp>
        <p:sp>
          <p:nvSpPr>
            <p:cNvPr name="TextBox 123" id="123"/>
            <p:cNvSpPr txBox="true"/>
            <p:nvPr/>
          </p:nvSpPr>
          <p:spPr>
            <a:xfrm>
              <a:off x="100869" y="38100"/>
              <a:ext cx="8742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sp>
        <p:nvSpPr>
          <p:cNvPr name="TextBox 124" id="124"/>
          <p:cNvSpPr txBox="true"/>
          <p:nvPr/>
        </p:nvSpPr>
        <p:spPr>
          <a:xfrm rot="0">
            <a:off x="16354990" y="7154974"/>
            <a:ext cx="1427770" cy="4913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57"/>
              </a:lnSpc>
            </a:pPr>
            <a:r>
              <a:rPr lang="en-US" b="true" sz="1398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Social Connections</a:t>
            </a:r>
          </a:p>
        </p:txBody>
      </p:sp>
      <p:sp>
        <p:nvSpPr>
          <p:cNvPr name="Freeform 125" id="125"/>
          <p:cNvSpPr/>
          <p:nvPr/>
        </p:nvSpPr>
        <p:spPr>
          <a:xfrm flipH="true" flipV="false" rot="6052666">
            <a:off x="16472201" y="5269934"/>
            <a:ext cx="396566" cy="507604"/>
          </a:xfrm>
          <a:custGeom>
            <a:avLst/>
            <a:gdLst/>
            <a:ahLst/>
            <a:cxnLst/>
            <a:rect r="r" b="b" t="t" l="l"/>
            <a:pathLst>
              <a:path h="507604" w="396566">
                <a:moveTo>
                  <a:pt x="396565" y="0"/>
                </a:moveTo>
                <a:lnTo>
                  <a:pt x="0" y="0"/>
                </a:lnTo>
                <a:lnTo>
                  <a:pt x="0" y="507604"/>
                </a:lnTo>
                <a:lnTo>
                  <a:pt x="396565" y="507604"/>
                </a:lnTo>
                <a:lnTo>
                  <a:pt x="396565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6" id="126"/>
          <p:cNvSpPr/>
          <p:nvPr/>
        </p:nvSpPr>
        <p:spPr>
          <a:xfrm flipH="false" flipV="true" rot="-1168271">
            <a:off x="16410900" y="7854467"/>
            <a:ext cx="286283" cy="147436"/>
          </a:xfrm>
          <a:custGeom>
            <a:avLst/>
            <a:gdLst/>
            <a:ahLst/>
            <a:cxnLst/>
            <a:rect r="r" b="b" t="t" l="l"/>
            <a:pathLst>
              <a:path h="147436" w="286283">
                <a:moveTo>
                  <a:pt x="0" y="147436"/>
                </a:moveTo>
                <a:lnTo>
                  <a:pt x="286283" y="147436"/>
                </a:lnTo>
                <a:lnTo>
                  <a:pt x="286283" y="0"/>
                </a:lnTo>
                <a:lnTo>
                  <a:pt x="0" y="0"/>
                </a:lnTo>
                <a:lnTo>
                  <a:pt x="0" y="147436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27" id="127"/>
          <p:cNvGrpSpPr/>
          <p:nvPr/>
        </p:nvGrpSpPr>
        <p:grpSpPr>
          <a:xfrm rot="0">
            <a:off x="9249743" y="8489147"/>
            <a:ext cx="1572580" cy="1187980"/>
            <a:chOff x="0" y="0"/>
            <a:chExt cx="1075939" cy="812800"/>
          </a:xfrm>
        </p:grpSpPr>
        <p:sp>
          <p:nvSpPr>
            <p:cNvPr name="Freeform 128" id="128"/>
            <p:cNvSpPr/>
            <p:nvPr/>
          </p:nvSpPr>
          <p:spPr>
            <a:xfrm flipH="false" flipV="false" rot="0">
              <a:off x="0" y="0"/>
              <a:ext cx="1075938" cy="812800"/>
            </a:xfrm>
            <a:custGeom>
              <a:avLst/>
              <a:gdLst/>
              <a:ahLst/>
              <a:cxnLst/>
              <a:rect r="r" b="b" t="t" l="l"/>
              <a:pathLst>
                <a:path h="812800" w="1075938">
                  <a:moveTo>
                    <a:pt x="537969" y="0"/>
                  </a:moveTo>
                  <a:cubicBezTo>
                    <a:pt x="240857" y="0"/>
                    <a:pt x="0" y="181951"/>
                    <a:pt x="0" y="406400"/>
                  </a:cubicBezTo>
                  <a:cubicBezTo>
                    <a:pt x="0" y="630849"/>
                    <a:pt x="240857" y="812800"/>
                    <a:pt x="537969" y="812800"/>
                  </a:cubicBezTo>
                  <a:cubicBezTo>
                    <a:pt x="835081" y="812800"/>
                    <a:pt x="1075938" y="630849"/>
                    <a:pt x="1075938" y="406400"/>
                  </a:cubicBezTo>
                  <a:cubicBezTo>
                    <a:pt x="1075938" y="181951"/>
                    <a:pt x="835081" y="0"/>
                    <a:pt x="537969" y="0"/>
                  </a:cubicBezTo>
                  <a:close/>
                </a:path>
              </a:pathLst>
            </a:custGeom>
            <a:solidFill>
              <a:srgbClr val="FF7204"/>
            </a:solidFill>
          </p:spPr>
        </p:sp>
        <p:sp>
          <p:nvSpPr>
            <p:cNvPr name="TextBox 129" id="129"/>
            <p:cNvSpPr txBox="true"/>
            <p:nvPr/>
          </p:nvSpPr>
          <p:spPr>
            <a:xfrm>
              <a:off x="100869" y="38100"/>
              <a:ext cx="8742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sp>
        <p:nvSpPr>
          <p:cNvPr name="TextBox 130" id="130"/>
          <p:cNvSpPr txBox="true"/>
          <p:nvPr/>
        </p:nvSpPr>
        <p:spPr>
          <a:xfrm rot="0">
            <a:off x="9394553" y="8635799"/>
            <a:ext cx="1282960" cy="4913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57"/>
              </a:lnSpc>
            </a:pPr>
            <a:r>
              <a:rPr lang="en-US" b="true" sz="1398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Positive Coping Strategies</a:t>
            </a:r>
          </a:p>
        </p:txBody>
      </p:sp>
      <p:sp>
        <p:nvSpPr>
          <p:cNvPr name="Freeform 131" id="131"/>
          <p:cNvSpPr/>
          <p:nvPr/>
        </p:nvSpPr>
        <p:spPr>
          <a:xfrm flipH="false" flipV="false" rot="10152414">
            <a:off x="10793671" y="8523168"/>
            <a:ext cx="313772" cy="401629"/>
          </a:xfrm>
          <a:custGeom>
            <a:avLst/>
            <a:gdLst/>
            <a:ahLst/>
            <a:cxnLst/>
            <a:rect r="r" b="b" t="t" l="l"/>
            <a:pathLst>
              <a:path h="401629" w="313772">
                <a:moveTo>
                  <a:pt x="0" y="0"/>
                </a:moveTo>
                <a:lnTo>
                  <a:pt x="313773" y="0"/>
                </a:lnTo>
                <a:lnTo>
                  <a:pt x="313773" y="401629"/>
                </a:lnTo>
                <a:lnTo>
                  <a:pt x="0" y="40162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32" id="132"/>
          <p:cNvGrpSpPr/>
          <p:nvPr/>
        </p:nvGrpSpPr>
        <p:grpSpPr>
          <a:xfrm rot="0">
            <a:off x="6092303" y="8515102"/>
            <a:ext cx="1572580" cy="1187980"/>
            <a:chOff x="0" y="0"/>
            <a:chExt cx="1075939" cy="812800"/>
          </a:xfrm>
        </p:grpSpPr>
        <p:sp>
          <p:nvSpPr>
            <p:cNvPr name="Freeform 133" id="133"/>
            <p:cNvSpPr/>
            <p:nvPr/>
          </p:nvSpPr>
          <p:spPr>
            <a:xfrm flipH="false" flipV="false" rot="0">
              <a:off x="0" y="0"/>
              <a:ext cx="1075938" cy="812800"/>
            </a:xfrm>
            <a:custGeom>
              <a:avLst/>
              <a:gdLst/>
              <a:ahLst/>
              <a:cxnLst/>
              <a:rect r="r" b="b" t="t" l="l"/>
              <a:pathLst>
                <a:path h="812800" w="1075938">
                  <a:moveTo>
                    <a:pt x="537969" y="0"/>
                  </a:moveTo>
                  <a:cubicBezTo>
                    <a:pt x="240857" y="0"/>
                    <a:pt x="0" y="181951"/>
                    <a:pt x="0" y="406400"/>
                  </a:cubicBezTo>
                  <a:cubicBezTo>
                    <a:pt x="0" y="630849"/>
                    <a:pt x="240857" y="812800"/>
                    <a:pt x="537969" y="812800"/>
                  </a:cubicBezTo>
                  <a:cubicBezTo>
                    <a:pt x="835081" y="812800"/>
                    <a:pt x="1075938" y="630849"/>
                    <a:pt x="1075938" y="406400"/>
                  </a:cubicBezTo>
                  <a:cubicBezTo>
                    <a:pt x="1075938" y="181951"/>
                    <a:pt x="835081" y="0"/>
                    <a:pt x="537969" y="0"/>
                  </a:cubicBezTo>
                  <a:close/>
                </a:path>
              </a:pathLst>
            </a:custGeom>
            <a:solidFill>
              <a:srgbClr val="FF7204"/>
            </a:solidFill>
          </p:spPr>
        </p:sp>
        <p:sp>
          <p:nvSpPr>
            <p:cNvPr name="TextBox 134" id="134"/>
            <p:cNvSpPr txBox="true"/>
            <p:nvPr/>
          </p:nvSpPr>
          <p:spPr>
            <a:xfrm>
              <a:off x="100869" y="38100"/>
              <a:ext cx="8742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sp>
        <p:nvSpPr>
          <p:cNvPr name="TextBox 135" id="135"/>
          <p:cNvSpPr txBox="true"/>
          <p:nvPr/>
        </p:nvSpPr>
        <p:spPr>
          <a:xfrm rot="0">
            <a:off x="6351675" y="8844351"/>
            <a:ext cx="1053835" cy="4913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57"/>
              </a:lnSpc>
            </a:pPr>
            <a:r>
              <a:rPr lang="en-US" b="true" sz="1398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Academic Support</a:t>
            </a:r>
          </a:p>
        </p:txBody>
      </p:sp>
      <p:sp>
        <p:nvSpPr>
          <p:cNvPr name="Freeform 136" id="136"/>
          <p:cNvSpPr/>
          <p:nvPr/>
        </p:nvSpPr>
        <p:spPr>
          <a:xfrm flipH="true" flipV="true" rot="-882920">
            <a:off x="7768821" y="8883347"/>
            <a:ext cx="665759" cy="278787"/>
          </a:xfrm>
          <a:custGeom>
            <a:avLst/>
            <a:gdLst/>
            <a:ahLst/>
            <a:cxnLst/>
            <a:rect r="r" b="b" t="t" l="l"/>
            <a:pathLst>
              <a:path h="278787" w="665759">
                <a:moveTo>
                  <a:pt x="665759" y="278787"/>
                </a:moveTo>
                <a:lnTo>
                  <a:pt x="0" y="278787"/>
                </a:lnTo>
                <a:lnTo>
                  <a:pt x="0" y="0"/>
                </a:lnTo>
                <a:lnTo>
                  <a:pt x="665759" y="0"/>
                </a:lnTo>
                <a:lnTo>
                  <a:pt x="665759" y="278787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37" id="137"/>
          <p:cNvGrpSpPr/>
          <p:nvPr/>
        </p:nvGrpSpPr>
        <p:grpSpPr>
          <a:xfrm rot="0">
            <a:off x="5974522" y="2997157"/>
            <a:ext cx="1572580" cy="1187980"/>
            <a:chOff x="0" y="0"/>
            <a:chExt cx="1075939" cy="812800"/>
          </a:xfrm>
        </p:grpSpPr>
        <p:sp>
          <p:nvSpPr>
            <p:cNvPr name="Freeform 138" id="138"/>
            <p:cNvSpPr/>
            <p:nvPr/>
          </p:nvSpPr>
          <p:spPr>
            <a:xfrm flipH="false" flipV="false" rot="0">
              <a:off x="0" y="0"/>
              <a:ext cx="1075938" cy="812800"/>
            </a:xfrm>
            <a:custGeom>
              <a:avLst/>
              <a:gdLst/>
              <a:ahLst/>
              <a:cxnLst/>
              <a:rect r="r" b="b" t="t" l="l"/>
              <a:pathLst>
                <a:path h="812800" w="1075938">
                  <a:moveTo>
                    <a:pt x="537969" y="0"/>
                  </a:moveTo>
                  <a:cubicBezTo>
                    <a:pt x="240857" y="0"/>
                    <a:pt x="0" y="181951"/>
                    <a:pt x="0" y="406400"/>
                  </a:cubicBezTo>
                  <a:cubicBezTo>
                    <a:pt x="0" y="630849"/>
                    <a:pt x="240857" y="812800"/>
                    <a:pt x="537969" y="812800"/>
                  </a:cubicBezTo>
                  <a:cubicBezTo>
                    <a:pt x="835081" y="812800"/>
                    <a:pt x="1075938" y="630849"/>
                    <a:pt x="1075938" y="406400"/>
                  </a:cubicBezTo>
                  <a:cubicBezTo>
                    <a:pt x="1075938" y="181951"/>
                    <a:pt x="835081" y="0"/>
                    <a:pt x="537969" y="0"/>
                  </a:cubicBezTo>
                  <a:close/>
                </a:path>
              </a:pathLst>
            </a:custGeom>
            <a:solidFill>
              <a:srgbClr val="FF7204"/>
            </a:solidFill>
          </p:spPr>
        </p:sp>
        <p:sp>
          <p:nvSpPr>
            <p:cNvPr name="TextBox 139" id="139"/>
            <p:cNvSpPr txBox="true"/>
            <p:nvPr/>
          </p:nvSpPr>
          <p:spPr>
            <a:xfrm>
              <a:off x="100869" y="38100"/>
              <a:ext cx="8742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sp>
        <p:nvSpPr>
          <p:cNvPr name="TextBox 140" id="140"/>
          <p:cNvSpPr txBox="true"/>
          <p:nvPr/>
        </p:nvSpPr>
        <p:spPr>
          <a:xfrm rot="0">
            <a:off x="6233895" y="3419853"/>
            <a:ext cx="1053835" cy="2469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57"/>
              </a:lnSpc>
            </a:pPr>
            <a:r>
              <a:rPr lang="en-US" b="true" sz="1398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Love</a:t>
            </a:r>
          </a:p>
        </p:txBody>
      </p:sp>
      <p:sp>
        <p:nvSpPr>
          <p:cNvPr name="Freeform 141" id="141"/>
          <p:cNvSpPr/>
          <p:nvPr/>
        </p:nvSpPr>
        <p:spPr>
          <a:xfrm flipH="true" flipV="false" rot="-780773">
            <a:off x="7596009" y="3305480"/>
            <a:ext cx="229046" cy="293179"/>
          </a:xfrm>
          <a:custGeom>
            <a:avLst/>
            <a:gdLst/>
            <a:ahLst/>
            <a:cxnLst/>
            <a:rect r="r" b="b" t="t" l="l"/>
            <a:pathLst>
              <a:path h="293179" w="229046">
                <a:moveTo>
                  <a:pt x="229047" y="0"/>
                </a:moveTo>
                <a:lnTo>
                  <a:pt x="0" y="0"/>
                </a:lnTo>
                <a:lnTo>
                  <a:pt x="0" y="293179"/>
                </a:lnTo>
                <a:lnTo>
                  <a:pt x="229047" y="293179"/>
                </a:lnTo>
                <a:lnTo>
                  <a:pt x="229047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42" id="142"/>
          <p:cNvGrpSpPr/>
          <p:nvPr/>
        </p:nvGrpSpPr>
        <p:grpSpPr>
          <a:xfrm rot="0">
            <a:off x="5875608" y="4300118"/>
            <a:ext cx="1572580" cy="1187980"/>
            <a:chOff x="0" y="0"/>
            <a:chExt cx="1075939" cy="812800"/>
          </a:xfrm>
        </p:grpSpPr>
        <p:sp>
          <p:nvSpPr>
            <p:cNvPr name="Freeform 143" id="143"/>
            <p:cNvSpPr/>
            <p:nvPr/>
          </p:nvSpPr>
          <p:spPr>
            <a:xfrm flipH="false" flipV="false" rot="0">
              <a:off x="0" y="0"/>
              <a:ext cx="1075938" cy="812800"/>
            </a:xfrm>
            <a:custGeom>
              <a:avLst/>
              <a:gdLst/>
              <a:ahLst/>
              <a:cxnLst/>
              <a:rect r="r" b="b" t="t" l="l"/>
              <a:pathLst>
                <a:path h="812800" w="1075938">
                  <a:moveTo>
                    <a:pt x="537969" y="0"/>
                  </a:moveTo>
                  <a:cubicBezTo>
                    <a:pt x="240857" y="0"/>
                    <a:pt x="0" y="181951"/>
                    <a:pt x="0" y="406400"/>
                  </a:cubicBezTo>
                  <a:cubicBezTo>
                    <a:pt x="0" y="630849"/>
                    <a:pt x="240857" y="812800"/>
                    <a:pt x="537969" y="812800"/>
                  </a:cubicBezTo>
                  <a:cubicBezTo>
                    <a:pt x="835081" y="812800"/>
                    <a:pt x="1075938" y="630849"/>
                    <a:pt x="1075938" y="406400"/>
                  </a:cubicBezTo>
                  <a:cubicBezTo>
                    <a:pt x="1075938" y="181951"/>
                    <a:pt x="835081" y="0"/>
                    <a:pt x="537969" y="0"/>
                  </a:cubicBezTo>
                  <a:close/>
                </a:path>
              </a:pathLst>
            </a:custGeom>
            <a:solidFill>
              <a:srgbClr val="FF7204"/>
            </a:solidFill>
          </p:spPr>
        </p:sp>
        <p:sp>
          <p:nvSpPr>
            <p:cNvPr name="TextBox 144" id="144"/>
            <p:cNvSpPr txBox="true"/>
            <p:nvPr/>
          </p:nvSpPr>
          <p:spPr>
            <a:xfrm>
              <a:off x="100869" y="38100"/>
              <a:ext cx="8742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grpSp>
        <p:nvGrpSpPr>
          <p:cNvPr name="Group 145" id="145"/>
          <p:cNvGrpSpPr/>
          <p:nvPr/>
        </p:nvGrpSpPr>
        <p:grpSpPr>
          <a:xfrm rot="0">
            <a:off x="5493170" y="5621163"/>
            <a:ext cx="1572580" cy="1187980"/>
            <a:chOff x="0" y="0"/>
            <a:chExt cx="1075939" cy="812800"/>
          </a:xfrm>
        </p:grpSpPr>
        <p:sp>
          <p:nvSpPr>
            <p:cNvPr name="Freeform 146" id="146"/>
            <p:cNvSpPr/>
            <p:nvPr/>
          </p:nvSpPr>
          <p:spPr>
            <a:xfrm flipH="false" flipV="false" rot="0">
              <a:off x="0" y="0"/>
              <a:ext cx="1075938" cy="812800"/>
            </a:xfrm>
            <a:custGeom>
              <a:avLst/>
              <a:gdLst/>
              <a:ahLst/>
              <a:cxnLst/>
              <a:rect r="r" b="b" t="t" l="l"/>
              <a:pathLst>
                <a:path h="812800" w="1075938">
                  <a:moveTo>
                    <a:pt x="537969" y="0"/>
                  </a:moveTo>
                  <a:cubicBezTo>
                    <a:pt x="240857" y="0"/>
                    <a:pt x="0" y="181951"/>
                    <a:pt x="0" y="406400"/>
                  </a:cubicBezTo>
                  <a:cubicBezTo>
                    <a:pt x="0" y="630849"/>
                    <a:pt x="240857" y="812800"/>
                    <a:pt x="537969" y="812800"/>
                  </a:cubicBezTo>
                  <a:cubicBezTo>
                    <a:pt x="835081" y="812800"/>
                    <a:pt x="1075938" y="630849"/>
                    <a:pt x="1075938" y="406400"/>
                  </a:cubicBezTo>
                  <a:cubicBezTo>
                    <a:pt x="1075938" y="181951"/>
                    <a:pt x="835081" y="0"/>
                    <a:pt x="537969" y="0"/>
                  </a:cubicBezTo>
                  <a:close/>
                </a:path>
              </a:pathLst>
            </a:custGeom>
            <a:solidFill>
              <a:srgbClr val="FF7204"/>
            </a:solidFill>
          </p:spPr>
        </p:sp>
        <p:sp>
          <p:nvSpPr>
            <p:cNvPr name="TextBox 147" id="147"/>
            <p:cNvSpPr txBox="true"/>
            <p:nvPr/>
          </p:nvSpPr>
          <p:spPr>
            <a:xfrm>
              <a:off x="100869" y="38100"/>
              <a:ext cx="8742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grpSp>
        <p:nvGrpSpPr>
          <p:cNvPr name="Group 148" id="148"/>
          <p:cNvGrpSpPr/>
          <p:nvPr/>
        </p:nvGrpSpPr>
        <p:grpSpPr>
          <a:xfrm rot="0">
            <a:off x="5177285" y="6857421"/>
            <a:ext cx="1572580" cy="1187980"/>
            <a:chOff x="0" y="0"/>
            <a:chExt cx="1075939" cy="812800"/>
          </a:xfrm>
        </p:grpSpPr>
        <p:sp>
          <p:nvSpPr>
            <p:cNvPr name="Freeform 149" id="149"/>
            <p:cNvSpPr/>
            <p:nvPr/>
          </p:nvSpPr>
          <p:spPr>
            <a:xfrm flipH="false" flipV="false" rot="0">
              <a:off x="0" y="0"/>
              <a:ext cx="1075938" cy="812800"/>
            </a:xfrm>
            <a:custGeom>
              <a:avLst/>
              <a:gdLst/>
              <a:ahLst/>
              <a:cxnLst/>
              <a:rect r="r" b="b" t="t" l="l"/>
              <a:pathLst>
                <a:path h="812800" w="1075938">
                  <a:moveTo>
                    <a:pt x="537969" y="0"/>
                  </a:moveTo>
                  <a:cubicBezTo>
                    <a:pt x="240857" y="0"/>
                    <a:pt x="0" y="181951"/>
                    <a:pt x="0" y="406400"/>
                  </a:cubicBezTo>
                  <a:cubicBezTo>
                    <a:pt x="0" y="630849"/>
                    <a:pt x="240857" y="812800"/>
                    <a:pt x="537969" y="812800"/>
                  </a:cubicBezTo>
                  <a:cubicBezTo>
                    <a:pt x="835081" y="812800"/>
                    <a:pt x="1075938" y="630849"/>
                    <a:pt x="1075938" y="406400"/>
                  </a:cubicBezTo>
                  <a:cubicBezTo>
                    <a:pt x="1075938" y="181951"/>
                    <a:pt x="835081" y="0"/>
                    <a:pt x="537969" y="0"/>
                  </a:cubicBezTo>
                  <a:close/>
                </a:path>
              </a:pathLst>
            </a:custGeom>
            <a:solidFill>
              <a:srgbClr val="FF7204"/>
            </a:solidFill>
          </p:spPr>
        </p:sp>
        <p:sp>
          <p:nvSpPr>
            <p:cNvPr name="TextBox 150" id="150"/>
            <p:cNvSpPr txBox="true"/>
            <p:nvPr/>
          </p:nvSpPr>
          <p:spPr>
            <a:xfrm>
              <a:off x="100869" y="38100"/>
              <a:ext cx="8742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grpSp>
        <p:nvGrpSpPr>
          <p:cNvPr name="Group 151" id="151"/>
          <p:cNvGrpSpPr/>
          <p:nvPr/>
        </p:nvGrpSpPr>
        <p:grpSpPr>
          <a:xfrm rot="0">
            <a:off x="12569460" y="8929329"/>
            <a:ext cx="1572580" cy="1187980"/>
            <a:chOff x="0" y="0"/>
            <a:chExt cx="1075939" cy="812800"/>
          </a:xfrm>
        </p:grpSpPr>
        <p:sp>
          <p:nvSpPr>
            <p:cNvPr name="Freeform 152" id="152"/>
            <p:cNvSpPr/>
            <p:nvPr/>
          </p:nvSpPr>
          <p:spPr>
            <a:xfrm flipH="false" flipV="false" rot="0">
              <a:off x="0" y="0"/>
              <a:ext cx="1075938" cy="812800"/>
            </a:xfrm>
            <a:custGeom>
              <a:avLst/>
              <a:gdLst/>
              <a:ahLst/>
              <a:cxnLst/>
              <a:rect r="r" b="b" t="t" l="l"/>
              <a:pathLst>
                <a:path h="812800" w="1075938">
                  <a:moveTo>
                    <a:pt x="537969" y="0"/>
                  </a:moveTo>
                  <a:cubicBezTo>
                    <a:pt x="240857" y="0"/>
                    <a:pt x="0" y="181951"/>
                    <a:pt x="0" y="406400"/>
                  </a:cubicBezTo>
                  <a:cubicBezTo>
                    <a:pt x="0" y="630849"/>
                    <a:pt x="240857" y="812800"/>
                    <a:pt x="537969" y="812800"/>
                  </a:cubicBezTo>
                  <a:cubicBezTo>
                    <a:pt x="835081" y="812800"/>
                    <a:pt x="1075938" y="630849"/>
                    <a:pt x="1075938" y="406400"/>
                  </a:cubicBezTo>
                  <a:cubicBezTo>
                    <a:pt x="1075938" y="181951"/>
                    <a:pt x="835081" y="0"/>
                    <a:pt x="537969" y="0"/>
                  </a:cubicBezTo>
                  <a:close/>
                </a:path>
              </a:pathLst>
            </a:custGeom>
            <a:solidFill>
              <a:srgbClr val="FF7204"/>
            </a:solidFill>
          </p:spPr>
        </p:sp>
        <p:sp>
          <p:nvSpPr>
            <p:cNvPr name="TextBox 153" id="153"/>
            <p:cNvSpPr txBox="true"/>
            <p:nvPr/>
          </p:nvSpPr>
          <p:spPr>
            <a:xfrm>
              <a:off x="100869" y="38100"/>
              <a:ext cx="8742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grpSp>
        <p:nvGrpSpPr>
          <p:cNvPr name="Group 154" id="154"/>
          <p:cNvGrpSpPr/>
          <p:nvPr/>
        </p:nvGrpSpPr>
        <p:grpSpPr>
          <a:xfrm rot="0">
            <a:off x="16886853" y="5401785"/>
            <a:ext cx="1572580" cy="1187980"/>
            <a:chOff x="0" y="0"/>
            <a:chExt cx="1075939" cy="812800"/>
          </a:xfrm>
        </p:grpSpPr>
        <p:sp>
          <p:nvSpPr>
            <p:cNvPr name="Freeform 155" id="155"/>
            <p:cNvSpPr/>
            <p:nvPr/>
          </p:nvSpPr>
          <p:spPr>
            <a:xfrm flipH="false" flipV="false" rot="0">
              <a:off x="0" y="0"/>
              <a:ext cx="1075938" cy="812800"/>
            </a:xfrm>
            <a:custGeom>
              <a:avLst/>
              <a:gdLst/>
              <a:ahLst/>
              <a:cxnLst/>
              <a:rect r="r" b="b" t="t" l="l"/>
              <a:pathLst>
                <a:path h="812800" w="1075938">
                  <a:moveTo>
                    <a:pt x="537969" y="0"/>
                  </a:moveTo>
                  <a:cubicBezTo>
                    <a:pt x="240857" y="0"/>
                    <a:pt x="0" y="181951"/>
                    <a:pt x="0" y="406400"/>
                  </a:cubicBezTo>
                  <a:cubicBezTo>
                    <a:pt x="0" y="630849"/>
                    <a:pt x="240857" y="812800"/>
                    <a:pt x="537969" y="812800"/>
                  </a:cubicBezTo>
                  <a:cubicBezTo>
                    <a:pt x="835081" y="812800"/>
                    <a:pt x="1075938" y="630849"/>
                    <a:pt x="1075938" y="406400"/>
                  </a:cubicBezTo>
                  <a:cubicBezTo>
                    <a:pt x="1075938" y="181951"/>
                    <a:pt x="835081" y="0"/>
                    <a:pt x="537969" y="0"/>
                  </a:cubicBezTo>
                  <a:close/>
                </a:path>
              </a:pathLst>
            </a:custGeom>
            <a:solidFill>
              <a:srgbClr val="FF7204"/>
            </a:solidFill>
          </p:spPr>
        </p:sp>
        <p:sp>
          <p:nvSpPr>
            <p:cNvPr name="TextBox 156" id="156"/>
            <p:cNvSpPr txBox="true"/>
            <p:nvPr/>
          </p:nvSpPr>
          <p:spPr>
            <a:xfrm>
              <a:off x="100869" y="38100"/>
              <a:ext cx="8742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sp>
        <p:nvSpPr>
          <p:cNvPr name="Freeform 157" id="157"/>
          <p:cNvSpPr/>
          <p:nvPr/>
        </p:nvSpPr>
        <p:spPr>
          <a:xfrm flipH="false" flipV="false" rot="-6539199">
            <a:off x="7086522" y="5347268"/>
            <a:ext cx="275731" cy="352936"/>
          </a:xfrm>
          <a:custGeom>
            <a:avLst/>
            <a:gdLst/>
            <a:ahLst/>
            <a:cxnLst/>
            <a:rect r="r" b="b" t="t" l="l"/>
            <a:pathLst>
              <a:path h="352936" w="275731">
                <a:moveTo>
                  <a:pt x="0" y="0"/>
                </a:moveTo>
                <a:lnTo>
                  <a:pt x="275731" y="0"/>
                </a:lnTo>
                <a:lnTo>
                  <a:pt x="275731" y="352936"/>
                </a:lnTo>
                <a:lnTo>
                  <a:pt x="0" y="35293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8" id="158"/>
          <p:cNvSpPr/>
          <p:nvPr/>
        </p:nvSpPr>
        <p:spPr>
          <a:xfrm flipH="false" flipV="false" rot="10101432">
            <a:off x="7058596" y="5861319"/>
            <a:ext cx="500108" cy="218797"/>
          </a:xfrm>
          <a:custGeom>
            <a:avLst/>
            <a:gdLst/>
            <a:ahLst/>
            <a:cxnLst/>
            <a:rect r="r" b="b" t="t" l="l"/>
            <a:pathLst>
              <a:path h="218797" w="500108">
                <a:moveTo>
                  <a:pt x="0" y="0"/>
                </a:moveTo>
                <a:lnTo>
                  <a:pt x="500107" y="0"/>
                </a:lnTo>
                <a:lnTo>
                  <a:pt x="500107" y="218797"/>
                </a:lnTo>
                <a:lnTo>
                  <a:pt x="0" y="21879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9" id="159"/>
          <p:cNvSpPr/>
          <p:nvPr/>
        </p:nvSpPr>
        <p:spPr>
          <a:xfrm flipH="false" flipV="false" rot="-6539199">
            <a:off x="6213810" y="8103783"/>
            <a:ext cx="275731" cy="352936"/>
          </a:xfrm>
          <a:custGeom>
            <a:avLst/>
            <a:gdLst/>
            <a:ahLst/>
            <a:cxnLst/>
            <a:rect r="r" b="b" t="t" l="l"/>
            <a:pathLst>
              <a:path h="352936" w="275731">
                <a:moveTo>
                  <a:pt x="0" y="0"/>
                </a:moveTo>
                <a:lnTo>
                  <a:pt x="275731" y="0"/>
                </a:lnTo>
                <a:lnTo>
                  <a:pt x="275731" y="352937"/>
                </a:lnTo>
                <a:lnTo>
                  <a:pt x="0" y="35293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0" id="160"/>
          <p:cNvSpPr/>
          <p:nvPr/>
        </p:nvSpPr>
        <p:spPr>
          <a:xfrm flipH="false" flipV="false" rot="-9481341">
            <a:off x="14214124" y="9155329"/>
            <a:ext cx="275731" cy="352936"/>
          </a:xfrm>
          <a:custGeom>
            <a:avLst/>
            <a:gdLst/>
            <a:ahLst/>
            <a:cxnLst/>
            <a:rect r="r" b="b" t="t" l="l"/>
            <a:pathLst>
              <a:path h="352936" w="275731">
                <a:moveTo>
                  <a:pt x="0" y="0"/>
                </a:moveTo>
                <a:lnTo>
                  <a:pt x="275731" y="0"/>
                </a:lnTo>
                <a:lnTo>
                  <a:pt x="275731" y="352936"/>
                </a:lnTo>
                <a:lnTo>
                  <a:pt x="0" y="35293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1" id="161"/>
          <p:cNvSpPr/>
          <p:nvPr/>
        </p:nvSpPr>
        <p:spPr>
          <a:xfrm flipH="false" flipV="true" rot="-1168271">
            <a:off x="17014277" y="6613254"/>
            <a:ext cx="286283" cy="147436"/>
          </a:xfrm>
          <a:custGeom>
            <a:avLst/>
            <a:gdLst/>
            <a:ahLst/>
            <a:cxnLst/>
            <a:rect r="r" b="b" t="t" l="l"/>
            <a:pathLst>
              <a:path h="147436" w="286283">
                <a:moveTo>
                  <a:pt x="0" y="147435"/>
                </a:moveTo>
                <a:lnTo>
                  <a:pt x="286283" y="147435"/>
                </a:lnTo>
                <a:lnTo>
                  <a:pt x="286283" y="0"/>
                </a:lnTo>
                <a:lnTo>
                  <a:pt x="0" y="0"/>
                </a:lnTo>
                <a:lnTo>
                  <a:pt x="0" y="147435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62" id="162"/>
          <p:cNvGrpSpPr/>
          <p:nvPr/>
        </p:nvGrpSpPr>
        <p:grpSpPr>
          <a:xfrm rot="0">
            <a:off x="16932190" y="108062"/>
            <a:ext cx="1152529" cy="1152529"/>
            <a:chOff x="0" y="0"/>
            <a:chExt cx="812800" cy="812800"/>
          </a:xfrm>
        </p:grpSpPr>
        <p:sp>
          <p:nvSpPr>
            <p:cNvPr name="Freeform 163" id="16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8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B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736843" cy="10287000"/>
          </a:xfrm>
          <a:custGeom>
            <a:avLst/>
            <a:gdLst/>
            <a:ahLst/>
            <a:cxnLst/>
            <a:rect r="r" b="b" t="t" l="l"/>
            <a:pathLst>
              <a:path h="10287000" w="18736843">
                <a:moveTo>
                  <a:pt x="0" y="0"/>
                </a:moveTo>
                <a:lnTo>
                  <a:pt x="18736843" y="0"/>
                </a:lnTo>
                <a:lnTo>
                  <a:pt x="18736843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2389" b="-6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177285" y="1410421"/>
            <a:ext cx="13559558" cy="10181995"/>
          </a:xfrm>
          <a:custGeom>
            <a:avLst/>
            <a:gdLst/>
            <a:ahLst/>
            <a:cxnLst/>
            <a:rect r="r" b="b" t="t" l="l"/>
            <a:pathLst>
              <a:path h="10181995" w="13559558">
                <a:moveTo>
                  <a:pt x="0" y="0"/>
                </a:moveTo>
                <a:lnTo>
                  <a:pt x="13559558" y="0"/>
                </a:lnTo>
                <a:lnTo>
                  <a:pt x="13559558" y="10181995"/>
                </a:lnTo>
                <a:lnTo>
                  <a:pt x="0" y="1018199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146901" y="0"/>
            <a:ext cx="9875177" cy="1368654"/>
          </a:xfrm>
          <a:custGeom>
            <a:avLst/>
            <a:gdLst/>
            <a:ahLst/>
            <a:cxnLst/>
            <a:rect r="r" b="b" t="t" l="l"/>
            <a:pathLst>
              <a:path h="1368654" w="9875177">
                <a:moveTo>
                  <a:pt x="0" y="0"/>
                </a:moveTo>
                <a:lnTo>
                  <a:pt x="9875177" y="0"/>
                </a:lnTo>
                <a:lnTo>
                  <a:pt x="9875177" y="1368654"/>
                </a:lnTo>
                <a:lnTo>
                  <a:pt x="0" y="136865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124798" r="0" b="-3051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6932190" y="108062"/>
            <a:ext cx="1152529" cy="1152529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6406739" y="4997569"/>
            <a:ext cx="11100650" cy="15038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38"/>
              </a:lnSpc>
            </a:pPr>
            <a:r>
              <a:rPr lang="en-US" b="true" sz="4312">
                <a:solidFill>
                  <a:srgbClr val="BEC869"/>
                </a:solidFill>
                <a:latin typeface="Lato Bold"/>
                <a:ea typeface="Lato Bold"/>
                <a:cs typeface="Lato Bold"/>
                <a:sym typeface="Lato Bold"/>
              </a:rPr>
              <a:t>Last year we taught you how to build safety...now together we’ll build courage.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B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736843" cy="10287000"/>
          </a:xfrm>
          <a:custGeom>
            <a:avLst/>
            <a:gdLst/>
            <a:ahLst/>
            <a:cxnLst/>
            <a:rect r="r" b="b" t="t" l="l"/>
            <a:pathLst>
              <a:path h="10287000" w="18736843">
                <a:moveTo>
                  <a:pt x="0" y="0"/>
                </a:moveTo>
                <a:lnTo>
                  <a:pt x="18736843" y="0"/>
                </a:lnTo>
                <a:lnTo>
                  <a:pt x="18736843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2389" b="-6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177285" y="1410421"/>
            <a:ext cx="13559558" cy="10181995"/>
          </a:xfrm>
          <a:custGeom>
            <a:avLst/>
            <a:gdLst/>
            <a:ahLst/>
            <a:cxnLst/>
            <a:rect r="r" b="b" t="t" l="l"/>
            <a:pathLst>
              <a:path h="10181995" w="13559558">
                <a:moveTo>
                  <a:pt x="0" y="0"/>
                </a:moveTo>
                <a:lnTo>
                  <a:pt x="13559558" y="0"/>
                </a:lnTo>
                <a:lnTo>
                  <a:pt x="13559558" y="10181995"/>
                </a:lnTo>
                <a:lnTo>
                  <a:pt x="0" y="1018199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146901" y="0"/>
            <a:ext cx="9875177" cy="1368654"/>
          </a:xfrm>
          <a:custGeom>
            <a:avLst/>
            <a:gdLst/>
            <a:ahLst/>
            <a:cxnLst/>
            <a:rect r="r" b="b" t="t" l="l"/>
            <a:pathLst>
              <a:path h="1368654" w="9875177">
                <a:moveTo>
                  <a:pt x="0" y="0"/>
                </a:moveTo>
                <a:lnTo>
                  <a:pt x="9875177" y="0"/>
                </a:lnTo>
                <a:lnTo>
                  <a:pt x="9875177" y="1368654"/>
                </a:lnTo>
                <a:lnTo>
                  <a:pt x="0" y="136865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124798" r="0" b="-3051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6005938" y="-115059"/>
            <a:ext cx="11902251" cy="15254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18"/>
              </a:lnSpc>
            </a:pPr>
            <a:r>
              <a:rPr lang="en-US" sz="8941" b="true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What We’re Facing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17063152" y="187820"/>
            <a:ext cx="1037028" cy="1037028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6"/>
              <a:stretch>
                <a:fillRect l="-6983" t="0" r="-6983" b="0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5539595" y="1770335"/>
            <a:ext cx="6577439" cy="89322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91342" indent="-245671" lvl="1">
              <a:lnSpc>
                <a:spcPts val="3572"/>
              </a:lnSpc>
              <a:buFont typeface="Arial"/>
              <a:buChar char="•"/>
            </a:pPr>
            <a:r>
              <a:rPr lang="en-US" b="true" sz="2275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Depression</a:t>
            </a:r>
          </a:p>
          <a:p>
            <a:pPr algn="l" marL="982684" indent="-327561" lvl="2">
              <a:lnSpc>
                <a:spcPts val="3572"/>
              </a:lnSpc>
              <a:buFont typeface="Arial"/>
              <a:buChar char="⚬"/>
            </a:pPr>
            <a:r>
              <a:rPr lang="en-US" sz="2275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Between 2016 and 2023, the prevalence of diagnosed depression increased 45 percent (from 5.8% to 8.4%) among 12-17 year olds.</a:t>
            </a:r>
          </a:p>
          <a:p>
            <a:pPr algn="l" marL="491342" indent="-245671" lvl="1">
              <a:lnSpc>
                <a:spcPts val="3572"/>
              </a:lnSpc>
              <a:buFont typeface="Arial"/>
              <a:buChar char="•"/>
            </a:pPr>
            <a:r>
              <a:rPr lang="en-US" b="true" sz="2275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Anxiety</a:t>
            </a:r>
          </a:p>
          <a:p>
            <a:pPr algn="l" marL="982684" indent="-327561" lvl="2">
              <a:lnSpc>
                <a:spcPts val="3572"/>
              </a:lnSpc>
              <a:buFont typeface="Arial"/>
              <a:buChar char="⚬"/>
            </a:pPr>
            <a:r>
              <a:rPr lang="en-US" sz="2275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Also between 2016 and 2023, the prevalence of diagnosed anxiety increased 61 percent (from 10.0% to 16.1%) among 12-17 year olds.</a:t>
            </a:r>
          </a:p>
          <a:p>
            <a:pPr algn="l" marL="491342" indent="-245671" lvl="1">
              <a:lnSpc>
                <a:spcPts val="3572"/>
              </a:lnSpc>
              <a:buFont typeface="Arial"/>
              <a:buChar char="•"/>
            </a:pPr>
            <a:r>
              <a:rPr lang="en-US" b="true" sz="2275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Suicidality</a:t>
            </a:r>
          </a:p>
          <a:p>
            <a:pPr algn="l" marL="982684" indent="-327561" lvl="2">
              <a:lnSpc>
                <a:spcPts val="3572"/>
              </a:lnSpc>
              <a:buFont typeface="Arial"/>
              <a:buChar char="⚬"/>
            </a:pPr>
            <a:r>
              <a:rPr lang="en-US" sz="2275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Among US high school students in 2023, 20% reported seriously considering attempting suicide, 16% reported making a suicide plan, and 9% reported attempting suicide.</a:t>
            </a:r>
          </a:p>
          <a:p>
            <a:pPr algn="l" marL="491342" indent="-245671" lvl="1">
              <a:lnSpc>
                <a:spcPts val="3572"/>
              </a:lnSpc>
              <a:buFont typeface="Arial"/>
              <a:buChar char="•"/>
            </a:pPr>
            <a:r>
              <a:rPr lang="en-US" b="true" sz="2275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Unmet Mental Health Needs</a:t>
            </a:r>
          </a:p>
          <a:p>
            <a:pPr algn="l" marL="982684" indent="-327561" lvl="2">
              <a:lnSpc>
                <a:spcPts val="3572"/>
              </a:lnSpc>
              <a:buFont typeface="Arial"/>
              <a:buChar char="⚬"/>
            </a:pPr>
            <a:r>
              <a:rPr lang="en-US" sz="2275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Only 51% of youth (6-17) with a mental health condition get treatment in a given year.</a:t>
            </a:r>
          </a:p>
          <a:p>
            <a:pPr algn="l">
              <a:lnSpc>
                <a:spcPts val="3572"/>
              </a:lnSpc>
            </a:pPr>
          </a:p>
        </p:txBody>
      </p:sp>
      <p:grpSp>
        <p:nvGrpSpPr>
          <p:cNvPr name="Group 9" id="9"/>
          <p:cNvGrpSpPr/>
          <p:nvPr/>
        </p:nvGrpSpPr>
        <p:grpSpPr>
          <a:xfrm rot="0">
            <a:off x="12117035" y="2102981"/>
            <a:ext cx="7905044" cy="7905044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7"/>
              <a:stretch>
                <a:fillRect l="0" t="-25136" r="0" b="-25136"/>
              </a:stretch>
            </a:blipFill>
            <a:ln w="285750" cap="sq">
              <a:solidFill>
                <a:srgbClr val="F0F0F0"/>
              </a:solidFill>
              <a:prstDash val="solid"/>
              <a:miter/>
            </a:ln>
          </p:spPr>
        </p:sp>
      </p:grp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B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736843" cy="10287000"/>
          </a:xfrm>
          <a:custGeom>
            <a:avLst/>
            <a:gdLst/>
            <a:ahLst/>
            <a:cxnLst/>
            <a:rect r="r" b="b" t="t" l="l"/>
            <a:pathLst>
              <a:path h="10287000" w="18736843">
                <a:moveTo>
                  <a:pt x="0" y="0"/>
                </a:moveTo>
                <a:lnTo>
                  <a:pt x="18736843" y="0"/>
                </a:lnTo>
                <a:lnTo>
                  <a:pt x="18736843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2389" b="-6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177285" y="1410421"/>
            <a:ext cx="13559558" cy="10181995"/>
          </a:xfrm>
          <a:custGeom>
            <a:avLst/>
            <a:gdLst/>
            <a:ahLst/>
            <a:cxnLst/>
            <a:rect r="r" b="b" t="t" l="l"/>
            <a:pathLst>
              <a:path h="10181995" w="13559558">
                <a:moveTo>
                  <a:pt x="0" y="0"/>
                </a:moveTo>
                <a:lnTo>
                  <a:pt x="13559558" y="0"/>
                </a:lnTo>
                <a:lnTo>
                  <a:pt x="13559558" y="10181995"/>
                </a:lnTo>
                <a:lnTo>
                  <a:pt x="0" y="1018199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146901" y="0"/>
            <a:ext cx="9875177" cy="1368654"/>
          </a:xfrm>
          <a:custGeom>
            <a:avLst/>
            <a:gdLst/>
            <a:ahLst/>
            <a:cxnLst/>
            <a:rect r="r" b="b" t="t" l="l"/>
            <a:pathLst>
              <a:path h="1368654" w="9875177">
                <a:moveTo>
                  <a:pt x="0" y="0"/>
                </a:moveTo>
                <a:lnTo>
                  <a:pt x="9875177" y="0"/>
                </a:lnTo>
                <a:lnTo>
                  <a:pt x="9875177" y="1368654"/>
                </a:lnTo>
                <a:lnTo>
                  <a:pt x="0" y="136865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124798" r="0" b="-3051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6005938" y="-115059"/>
            <a:ext cx="11902251" cy="15254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18"/>
              </a:lnSpc>
            </a:pPr>
            <a:r>
              <a:rPr lang="en-US" sz="8941" b="true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What We’re Facing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17063152" y="187820"/>
            <a:ext cx="1037028" cy="1037028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6"/>
              <a:stretch>
                <a:fillRect l="-6983" t="0" r="-6983" b="0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4814129" y="2385102"/>
            <a:ext cx="14285870" cy="17267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026"/>
              </a:lnSpc>
            </a:pPr>
            <a:r>
              <a:rPr lang="en-US" b="true" sz="10018">
                <a:solidFill>
                  <a:srgbClr val="BEC869"/>
                </a:solidFill>
                <a:latin typeface="Lato Bold"/>
                <a:ea typeface="Lato Bold"/>
                <a:cs typeface="Lato Bold"/>
                <a:sym typeface="Lato Bold"/>
              </a:rPr>
              <a:t>Activity: Table Topic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6869825" y="4361597"/>
            <a:ext cx="10174478" cy="12335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82"/>
              </a:lnSpc>
            </a:pPr>
            <a:r>
              <a:rPr lang="en-US" b="true" sz="3559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What would happen if a student would disclose a suicide ideation or thoughts tomorrow?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695252" y="5787791"/>
            <a:ext cx="10523623" cy="3055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21"/>
              </a:lnSpc>
            </a:pPr>
            <a:r>
              <a:rPr lang="en-US" sz="2424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Do you have a plan?</a:t>
            </a:r>
            <a:r>
              <a:rPr lang="en-US" b="true" sz="2424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 </a:t>
            </a:r>
            <a:r>
              <a:rPr lang="en-US" sz="2424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Does your staff feel equipped? </a:t>
            </a:r>
          </a:p>
          <a:p>
            <a:pPr algn="ctr">
              <a:lnSpc>
                <a:spcPts val="4121"/>
              </a:lnSpc>
            </a:pPr>
            <a:r>
              <a:rPr lang="en-US" sz="2424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Would you feel nervous or unprepared?</a:t>
            </a:r>
          </a:p>
          <a:p>
            <a:pPr algn="ctr">
              <a:lnSpc>
                <a:spcPts val="4121"/>
              </a:lnSpc>
            </a:pPr>
          </a:p>
          <a:p>
            <a:pPr algn="ctr">
              <a:lnSpc>
                <a:spcPts val="4121"/>
              </a:lnSpc>
            </a:pPr>
            <a:r>
              <a:rPr lang="en-US" b="true" sz="2424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Talk amongst your table for 5 minutes and choose one person to be prepared to share the group’s thoughts, feelings, fears, concerns, and reflections that come up during the discussion.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B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736843" cy="10287000"/>
          </a:xfrm>
          <a:custGeom>
            <a:avLst/>
            <a:gdLst/>
            <a:ahLst/>
            <a:cxnLst/>
            <a:rect r="r" b="b" t="t" l="l"/>
            <a:pathLst>
              <a:path h="10287000" w="18736843">
                <a:moveTo>
                  <a:pt x="0" y="0"/>
                </a:moveTo>
                <a:lnTo>
                  <a:pt x="18736843" y="0"/>
                </a:lnTo>
                <a:lnTo>
                  <a:pt x="18736843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2389" b="-6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177285" y="1410421"/>
            <a:ext cx="13559558" cy="10181995"/>
          </a:xfrm>
          <a:custGeom>
            <a:avLst/>
            <a:gdLst/>
            <a:ahLst/>
            <a:cxnLst/>
            <a:rect r="r" b="b" t="t" l="l"/>
            <a:pathLst>
              <a:path h="10181995" w="13559558">
                <a:moveTo>
                  <a:pt x="0" y="0"/>
                </a:moveTo>
                <a:lnTo>
                  <a:pt x="13559558" y="0"/>
                </a:lnTo>
                <a:lnTo>
                  <a:pt x="13559558" y="10181995"/>
                </a:lnTo>
                <a:lnTo>
                  <a:pt x="0" y="1018199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146901" y="0"/>
            <a:ext cx="9875177" cy="1368654"/>
          </a:xfrm>
          <a:custGeom>
            <a:avLst/>
            <a:gdLst/>
            <a:ahLst/>
            <a:cxnLst/>
            <a:rect r="r" b="b" t="t" l="l"/>
            <a:pathLst>
              <a:path h="1368654" w="9875177">
                <a:moveTo>
                  <a:pt x="0" y="0"/>
                </a:moveTo>
                <a:lnTo>
                  <a:pt x="9875177" y="0"/>
                </a:lnTo>
                <a:lnTo>
                  <a:pt x="9875177" y="1368654"/>
                </a:lnTo>
                <a:lnTo>
                  <a:pt x="0" y="136865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124798" r="0" b="-3051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6005938" y="-115059"/>
            <a:ext cx="11902251" cy="15254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18"/>
              </a:lnSpc>
            </a:pPr>
            <a:r>
              <a:rPr lang="en-US" sz="8941" b="true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How We Started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5554864" y="2966396"/>
            <a:ext cx="1540151" cy="1540151"/>
          </a:xfrm>
          <a:custGeom>
            <a:avLst/>
            <a:gdLst/>
            <a:ahLst/>
            <a:cxnLst/>
            <a:rect r="r" b="b" t="t" l="l"/>
            <a:pathLst>
              <a:path h="1540151" w="1540151">
                <a:moveTo>
                  <a:pt x="0" y="0"/>
                </a:moveTo>
                <a:lnTo>
                  <a:pt x="1540152" y="0"/>
                </a:lnTo>
                <a:lnTo>
                  <a:pt x="1540152" y="1540151"/>
                </a:lnTo>
                <a:lnTo>
                  <a:pt x="0" y="15401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7" id="7"/>
          <p:cNvGrpSpPr/>
          <p:nvPr/>
        </p:nvGrpSpPr>
        <p:grpSpPr>
          <a:xfrm rot="0">
            <a:off x="6112025" y="3629556"/>
            <a:ext cx="212001" cy="1200366"/>
            <a:chOff x="0" y="0"/>
            <a:chExt cx="79422" cy="449694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79422" cy="449694"/>
            </a:xfrm>
            <a:custGeom>
              <a:avLst/>
              <a:gdLst/>
              <a:ahLst/>
              <a:cxnLst/>
              <a:rect r="r" b="b" t="t" l="l"/>
              <a:pathLst>
                <a:path h="449694" w="79422">
                  <a:moveTo>
                    <a:pt x="0" y="0"/>
                  </a:moveTo>
                  <a:lnTo>
                    <a:pt x="79422" y="0"/>
                  </a:lnTo>
                  <a:lnTo>
                    <a:pt x="79422" y="449694"/>
                  </a:lnTo>
                  <a:lnTo>
                    <a:pt x="0" y="449694"/>
                  </a:lnTo>
                  <a:close/>
                </a:path>
              </a:pathLst>
            </a:custGeom>
            <a:solidFill>
              <a:srgbClr val="FF7204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0"/>
              <a:ext cx="79422" cy="4496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7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5554864" y="2966396"/>
            <a:ext cx="1326321" cy="1326321"/>
            <a:chOff x="0" y="0"/>
            <a:chExt cx="812800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7204"/>
            </a:solidFill>
            <a:ln cap="sq">
              <a:noFill/>
              <a:prstDash val="solid"/>
              <a:miter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1456" lIns="51456" bIns="51456" rIns="51456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-5400000">
            <a:off x="5722271" y="3133802"/>
            <a:ext cx="991508" cy="991508"/>
            <a:chOff x="0" y="0"/>
            <a:chExt cx="812800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45781" lIns="45781" bIns="45781" rIns="45781"/>
            <a:lstStyle/>
            <a:p>
              <a:pPr algn="ctr">
                <a:lnSpc>
                  <a:spcPts val="1743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6006024" y="5102009"/>
            <a:ext cx="424002" cy="296731"/>
            <a:chOff x="0" y="0"/>
            <a:chExt cx="812800" cy="568824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2800" cy="568824"/>
            </a:xfrm>
            <a:custGeom>
              <a:avLst/>
              <a:gdLst/>
              <a:ahLst/>
              <a:cxnLst/>
              <a:rect r="r" b="b" t="t" l="l"/>
              <a:pathLst>
                <a:path h="568824" w="812800">
                  <a:moveTo>
                    <a:pt x="406400" y="568824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568824"/>
                  </a:lnTo>
                  <a:close/>
                </a:path>
              </a:pathLst>
            </a:custGeom>
            <a:solidFill>
              <a:srgbClr val="FF7204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127000" y="40630"/>
              <a:ext cx="558800" cy="26409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79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9843653" y="3629556"/>
            <a:ext cx="212001" cy="1200366"/>
            <a:chOff x="0" y="0"/>
            <a:chExt cx="79422" cy="449694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79422" cy="449694"/>
            </a:xfrm>
            <a:custGeom>
              <a:avLst/>
              <a:gdLst/>
              <a:ahLst/>
              <a:cxnLst/>
              <a:rect r="r" b="b" t="t" l="l"/>
              <a:pathLst>
                <a:path h="449694" w="79422">
                  <a:moveTo>
                    <a:pt x="0" y="0"/>
                  </a:moveTo>
                  <a:lnTo>
                    <a:pt x="79422" y="0"/>
                  </a:lnTo>
                  <a:lnTo>
                    <a:pt x="79422" y="449694"/>
                  </a:lnTo>
                  <a:lnTo>
                    <a:pt x="0" y="449694"/>
                  </a:lnTo>
                  <a:close/>
                </a:path>
              </a:pathLst>
            </a:custGeom>
            <a:solidFill>
              <a:srgbClr val="142739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0"/>
              <a:ext cx="79422" cy="4496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79"/>
                </a:lnSpc>
              </a:pPr>
            </a:p>
          </p:txBody>
        </p:sp>
      </p:grpSp>
      <p:sp>
        <p:nvSpPr>
          <p:cNvPr name="Freeform 22" id="22"/>
          <p:cNvSpPr/>
          <p:nvPr/>
        </p:nvSpPr>
        <p:spPr>
          <a:xfrm flipH="false" flipV="false" rot="0">
            <a:off x="9286493" y="2966396"/>
            <a:ext cx="1540151" cy="1540151"/>
          </a:xfrm>
          <a:custGeom>
            <a:avLst/>
            <a:gdLst/>
            <a:ahLst/>
            <a:cxnLst/>
            <a:rect r="r" b="b" t="t" l="l"/>
            <a:pathLst>
              <a:path h="1540151" w="1540151">
                <a:moveTo>
                  <a:pt x="0" y="0"/>
                </a:moveTo>
                <a:lnTo>
                  <a:pt x="1540152" y="0"/>
                </a:lnTo>
                <a:lnTo>
                  <a:pt x="1540152" y="1540151"/>
                </a:lnTo>
                <a:lnTo>
                  <a:pt x="0" y="15401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0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23" id="23"/>
          <p:cNvGrpSpPr/>
          <p:nvPr/>
        </p:nvGrpSpPr>
        <p:grpSpPr>
          <a:xfrm rot="0">
            <a:off x="9286493" y="2966396"/>
            <a:ext cx="1326321" cy="1326321"/>
            <a:chOff x="0" y="0"/>
            <a:chExt cx="812800" cy="81280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42739"/>
            </a:solidFill>
            <a:ln cap="sq">
              <a:noFill/>
              <a:prstDash val="solid"/>
              <a:miter/>
            </a:ln>
          </p:spPr>
        </p:sp>
        <p:sp>
          <p:nvSpPr>
            <p:cNvPr name="TextBox 25" id="25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1456" lIns="51456" bIns="51456" rIns="51456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-5400000">
            <a:off x="9453900" y="3133802"/>
            <a:ext cx="991508" cy="991508"/>
            <a:chOff x="0" y="0"/>
            <a:chExt cx="812800" cy="81280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name="TextBox 28" id="28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45781" lIns="45781" bIns="45781" rIns="45781"/>
            <a:lstStyle/>
            <a:p>
              <a:pPr algn="ctr">
                <a:lnSpc>
                  <a:spcPts val="1743"/>
                </a:lnSpc>
              </a:pP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9737653" y="5102009"/>
            <a:ext cx="424002" cy="296731"/>
            <a:chOff x="0" y="0"/>
            <a:chExt cx="812800" cy="568824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812800" cy="568824"/>
            </a:xfrm>
            <a:custGeom>
              <a:avLst/>
              <a:gdLst/>
              <a:ahLst/>
              <a:cxnLst/>
              <a:rect r="r" b="b" t="t" l="l"/>
              <a:pathLst>
                <a:path h="568824" w="812800">
                  <a:moveTo>
                    <a:pt x="406400" y="568824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568824"/>
                  </a:lnTo>
                  <a:close/>
                </a:path>
              </a:pathLst>
            </a:custGeom>
            <a:solidFill>
              <a:srgbClr val="142739"/>
            </a:solidFill>
          </p:spPr>
        </p:sp>
        <p:sp>
          <p:nvSpPr>
            <p:cNvPr name="TextBox 31" id="31"/>
            <p:cNvSpPr txBox="true"/>
            <p:nvPr/>
          </p:nvSpPr>
          <p:spPr>
            <a:xfrm>
              <a:off x="127000" y="40630"/>
              <a:ext cx="558800" cy="26409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79"/>
                </a:lnSpc>
              </a:pP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13575282" y="3629556"/>
            <a:ext cx="212001" cy="1200366"/>
            <a:chOff x="0" y="0"/>
            <a:chExt cx="79422" cy="449694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79422" cy="449694"/>
            </a:xfrm>
            <a:custGeom>
              <a:avLst/>
              <a:gdLst/>
              <a:ahLst/>
              <a:cxnLst/>
              <a:rect r="r" b="b" t="t" l="l"/>
              <a:pathLst>
                <a:path h="449694" w="79422">
                  <a:moveTo>
                    <a:pt x="0" y="0"/>
                  </a:moveTo>
                  <a:lnTo>
                    <a:pt x="79422" y="0"/>
                  </a:lnTo>
                  <a:lnTo>
                    <a:pt x="79422" y="449694"/>
                  </a:lnTo>
                  <a:lnTo>
                    <a:pt x="0" y="449694"/>
                  </a:lnTo>
                  <a:close/>
                </a:path>
              </a:pathLst>
            </a:custGeom>
            <a:solidFill>
              <a:srgbClr val="BEC869"/>
            </a:solidFill>
          </p:spPr>
        </p:sp>
        <p:sp>
          <p:nvSpPr>
            <p:cNvPr name="TextBox 34" id="34"/>
            <p:cNvSpPr txBox="true"/>
            <p:nvPr/>
          </p:nvSpPr>
          <p:spPr>
            <a:xfrm>
              <a:off x="0" y="0"/>
              <a:ext cx="79422" cy="4496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79"/>
                </a:lnSpc>
              </a:pPr>
            </a:p>
          </p:txBody>
        </p:sp>
      </p:grpSp>
      <p:sp>
        <p:nvSpPr>
          <p:cNvPr name="Freeform 35" id="35"/>
          <p:cNvSpPr/>
          <p:nvPr/>
        </p:nvSpPr>
        <p:spPr>
          <a:xfrm flipH="false" flipV="false" rot="0">
            <a:off x="13018122" y="2966396"/>
            <a:ext cx="1540151" cy="1540151"/>
          </a:xfrm>
          <a:custGeom>
            <a:avLst/>
            <a:gdLst/>
            <a:ahLst/>
            <a:cxnLst/>
            <a:rect r="r" b="b" t="t" l="l"/>
            <a:pathLst>
              <a:path h="1540151" w="1540151">
                <a:moveTo>
                  <a:pt x="0" y="0"/>
                </a:moveTo>
                <a:lnTo>
                  <a:pt x="1540151" y="0"/>
                </a:lnTo>
                <a:lnTo>
                  <a:pt x="1540151" y="1540151"/>
                </a:lnTo>
                <a:lnTo>
                  <a:pt x="0" y="15401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0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36" id="36"/>
          <p:cNvGrpSpPr/>
          <p:nvPr/>
        </p:nvGrpSpPr>
        <p:grpSpPr>
          <a:xfrm rot="0">
            <a:off x="13018122" y="2966396"/>
            <a:ext cx="1326321" cy="1326321"/>
            <a:chOff x="0" y="0"/>
            <a:chExt cx="812800" cy="812800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EC869"/>
            </a:solidFill>
            <a:ln cap="sq">
              <a:noFill/>
              <a:prstDash val="solid"/>
              <a:miter/>
            </a:ln>
          </p:spPr>
        </p:sp>
        <p:sp>
          <p:nvSpPr>
            <p:cNvPr name="TextBox 38" id="38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1456" lIns="51456" bIns="51456" rIns="51456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9" id="39"/>
          <p:cNvGrpSpPr/>
          <p:nvPr/>
        </p:nvGrpSpPr>
        <p:grpSpPr>
          <a:xfrm rot="-5400000">
            <a:off x="13185529" y="3133802"/>
            <a:ext cx="991508" cy="991508"/>
            <a:chOff x="0" y="0"/>
            <a:chExt cx="812800" cy="812800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name="TextBox 41" id="41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45781" lIns="45781" bIns="45781" rIns="45781"/>
            <a:lstStyle/>
            <a:p>
              <a:pPr algn="ctr">
                <a:lnSpc>
                  <a:spcPts val="1743"/>
                </a:lnSpc>
              </a:pPr>
            </a:p>
          </p:txBody>
        </p:sp>
      </p:grpSp>
      <p:grpSp>
        <p:nvGrpSpPr>
          <p:cNvPr name="Group 42" id="42"/>
          <p:cNvGrpSpPr/>
          <p:nvPr/>
        </p:nvGrpSpPr>
        <p:grpSpPr>
          <a:xfrm rot="0">
            <a:off x="13469282" y="5102009"/>
            <a:ext cx="424002" cy="296731"/>
            <a:chOff x="0" y="0"/>
            <a:chExt cx="812800" cy="568824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812800" cy="568824"/>
            </a:xfrm>
            <a:custGeom>
              <a:avLst/>
              <a:gdLst/>
              <a:ahLst/>
              <a:cxnLst/>
              <a:rect r="r" b="b" t="t" l="l"/>
              <a:pathLst>
                <a:path h="568824" w="812800">
                  <a:moveTo>
                    <a:pt x="406400" y="568824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568824"/>
                  </a:lnTo>
                  <a:close/>
                </a:path>
              </a:pathLst>
            </a:custGeom>
            <a:solidFill>
              <a:srgbClr val="BEC869"/>
            </a:solidFill>
          </p:spPr>
        </p:sp>
        <p:sp>
          <p:nvSpPr>
            <p:cNvPr name="TextBox 44" id="44"/>
            <p:cNvSpPr txBox="true"/>
            <p:nvPr/>
          </p:nvSpPr>
          <p:spPr>
            <a:xfrm>
              <a:off x="127000" y="40630"/>
              <a:ext cx="558800" cy="26409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79"/>
                </a:lnSpc>
              </a:pPr>
            </a:p>
          </p:txBody>
        </p:sp>
      </p:grpSp>
      <p:sp>
        <p:nvSpPr>
          <p:cNvPr name="Freeform 45" id="45"/>
          <p:cNvSpPr/>
          <p:nvPr/>
        </p:nvSpPr>
        <p:spPr>
          <a:xfrm flipH="false" flipV="false" rot="0">
            <a:off x="7420679" y="5470739"/>
            <a:ext cx="1540151" cy="1540151"/>
          </a:xfrm>
          <a:custGeom>
            <a:avLst/>
            <a:gdLst/>
            <a:ahLst/>
            <a:cxnLst/>
            <a:rect r="r" b="b" t="t" l="l"/>
            <a:pathLst>
              <a:path h="1540151" w="1540151">
                <a:moveTo>
                  <a:pt x="0" y="0"/>
                </a:moveTo>
                <a:lnTo>
                  <a:pt x="1540151" y="0"/>
                </a:lnTo>
                <a:lnTo>
                  <a:pt x="1540151" y="1540152"/>
                </a:lnTo>
                <a:lnTo>
                  <a:pt x="0" y="15401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0000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46" id="46"/>
          <p:cNvGrpSpPr/>
          <p:nvPr/>
        </p:nvGrpSpPr>
        <p:grpSpPr>
          <a:xfrm rot="-10800000">
            <a:off x="7977839" y="4933534"/>
            <a:ext cx="212001" cy="1200366"/>
            <a:chOff x="0" y="0"/>
            <a:chExt cx="79422" cy="449694"/>
          </a:xfrm>
        </p:grpSpPr>
        <p:sp>
          <p:nvSpPr>
            <p:cNvPr name="Freeform 47" id="47"/>
            <p:cNvSpPr/>
            <p:nvPr/>
          </p:nvSpPr>
          <p:spPr>
            <a:xfrm flipH="false" flipV="false" rot="0">
              <a:off x="0" y="0"/>
              <a:ext cx="79422" cy="449694"/>
            </a:xfrm>
            <a:custGeom>
              <a:avLst/>
              <a:gdLst/>
              <a:ahLst/>
              <a:cxnLst/>
              <a:rect r="r" b="b" t="t" l="l"/>
              <a:pathLst>
                <a:path h="449694" w="79422">
                  <a:moveTo>
                    <a:pt x="0" y="0"/>
                  </a:moveTo>
                  <a:lnTo>
                    <a:pt x="79422" y="0"/>
                  </a:lnTo>
                  <a:lnTo>
                    <a:pt x="79422" y="449694"/>
                  </a:lnTo>
                  <a:lnTo>
                    <a:pt x="0" y="449694"/>
                  </a:lnTo>
                  <a:close/>
                </a:path>
              </a:pathLst>
            </a:custGeom>
            <a:solidFill>
              <a:srgbClr val="142739"/>
            </a:solidFill>
          </p:spPr>
        </p:sp>
        <p:sp>
          <p:nvSpPr>
            <p:cNvPr name="TextBox 48" id="48"/>
            <p:cNvSpPr txBox="true"/>
            <p:nvPr/>
          </p:nvSpPr>
          <p:spPr>
            <a:xfrm>
              <a:off x="0" y="0"/>
              <a:ext cx="79422" cy="4496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79"/>
                </a:lnSpc>
              </a:pPr>
            </a:p>
          </p:txBody>
        </p:sp>
      </p:grpSp>
      <p:grpSp>
        <p:nvGrpSpPr>
          <p:cNvPr name="Group 49" id="49"/>
          <p:cNvGrpSpPr/>
          <p:nvPr/>
        </p:nvGrpSpPr>
        <p:grpSpPr>
          <a:xfrm rot="-10800000">
            <a:off x="7420679" y="5470739"/>
            <a:ext cx="1326321" cy="1326321"/>
            <a:chOff x="0" y="0"/>
            <a:chExt cx="812800" cy="812800"/>
          </a:xfrm>
        </p:grpSpPr>
        <p:sp>
          <p:nvSpPr>
            <p:cNvPr name="Freeform 50" id="5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42739"/>
            </a:solidFill>
            <a:ln cap="sq">
              <a:noFill/>
              <a:prstDash val="solid"/>
              <a:miter/>
            </a:ln>
          </p:spPr>
        </p:sp>
        <p:sp>
          <p:nvSpPr>
            <p:cNvPr name="TextBox 51" id="51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1456" lIns="51456" bIns="51456" rIns="51456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2" id="52"/>
          <p:cNvGrpSpPr/>
          <p:nvPr/>
        </p:nvGrpSpPr>
        <p:grpSpPr>
          <a:xfrm rot="5400000">
            <a:off x="7588086" y="5638146"/>
            <a:ext cx="991508" cy="991508"/>
            <a:chOff x="0" y="0"/>
            <a:chExt cx="812800" cy="812800"/>
          </a:xfrm>
        </p:grpSpPr>
        <p:sp>
          <p:nvSpPr>
            <p:cNvPr name="Freeform 53" id="5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name="TextBox 54" id="54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45781" lIns="45781" bIns="45781" rIns="45781"/>
            <a:lstStyle/>
            <a:p>
              <a:pPr algn="ctr">
                <a:lnSpc>
                  <a:spcPts val="1743"/>
                </a:lnSpc>
              </a:pPr>
            </a:p>
          </p:txBody>
        </p:sp>
      </p:grpSp>
      <p:grpSp>
        <p:nvGrpSpPr>
          <p:cNvPr name="Group 55" id="55"/>
          <p:cNvGrpSpPr/>
          <p:nvPr/>
        </p:nvGrpSpPr>
        <p:grpSpPr>
          <a:xfrm rot="-10800000">
            <a:off x="7871838" y="4384447"/>
            <a:ext cx="424002" cy="296731"/>
            <a:chOff x="0" y="0"/>
            <a:chExt cx="812800" cy="568824"/>
          </a:xfrm>
        </p:grpSpPr>
        <p:sp>
          <p:nvSpPr>
            <p:cNvPr name="Freeform 56" id="56"/>
            <p:cNvSpPr/>
            <p:nvPr/>
          </p:nvSpPr>
          <p:spPr>
            <a:xfrm flipH="false" flipV="false" rot="0">
              <a:off x="0" y="0"/>
              <a:ext cx="812800" cy="568824"/>
            </a:xfrm>
            <a:custGeom>
              <a:avLst/>
              <a:gdLst/>
              <a:ahLst/>
              <a:cxnLst/>
              <a:rect r="r" b="b" t="t" l="l"/>
              <a:pathLst>
                <a:path h="568824" w="812800">
                  <a:moveTo>
                    <a:pt x="406400" y="568824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568824"/>
                  </a:lnTo>
                  <a:close/>
                </a:path>
              </a:pathLst>
            </a:custGeom>
            <a:solidFill>
              <a:srgbClr val="142739"/>
            </a:solidFill>
          </p:spPr>
        </p:sp>
        <p:sp>
          <p:nvSpPr>
            <p:cNvPr name="TextBox 57" id="57"/>
            <p:cNvSpPr txBox="true"/>
            <p:nvPr/>
          </p:nvSpPr>
          <p:spPr>
            <a:xfrm>
              <a:off x="127000" y="40630"/>
              <a:ext cx="558800" cy="26409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79"/>
                </a:lnSpc>
              </a:pPr>
            </a:p>
          </p:txBody>
        </p:sp>
      </p:grpSp>
      <p:grpSp>
        <p:nvGrpSpPr>
          <p:cNvPr name="Group 58" id="58"/>
          <p:cNvGrpSpPr/>
          <p:nvPr/>
        </p:nvGrpSpPr>
        <p:grpSpPr>
          <a:xfrm rot="-10800000">
            <a:off x="11709468" y="4933534"/>
            <a:ext cx="212001" cy="1200366"/>
            <a:chOff x="0" y="0"/>
            <a:chExt cx="79422" cy="449694"/>
          </a:xfrm>
        </p:grpSpPr>
        <p:sp>
          <p:nvSpPr>
            <p:cNvPr name="Freeform 59" id="59"/>
            <p:cNvSpPr/>
            <p:nvPr/>
          </p:nvSpPr>
          <p:spPr>
            <a:xfrm flipH="false" flipV="false" rot="0">
              <a:off x="0" y="0"/>
              <a:ext cx="79422" cy="449694"/>
            </a:xfrm>
            <a:custGeom>
              <a:avLst/>
              <a:gdLst/>
              <a:ahLst/>
              <a:cxnLst/>
              <a:rect r="r" b="b" t="t" l="l"/>
              <a:pathLst>
                <a:path h="449694" w="79422">
                  <a:moveTo>
                    <a:pt x="0" y="0"/>
                  </a:moveTo>
                  <a:lnTo>
                    <a:pt x="79422" y="0"/>
                  </a:lnTo>
                  <a:lnTo>
                    <a:pt x="79422" y="449694"/>
                  </a:lnTo>
                  <a:lnTo>
                    <a:pt x="0" y="449694"/>
                  </a:lnTo>
                  <a:close/>
                </a:path>
              </a:pathLst>
            </a:custGeom>
            <a:solidFill>
              <a:srgbClr val="142739"/>
            </a:solidFill>
          </p:spPr>
        </p:sp>
        <p:sp>
          <p:nvSpPr>
            <p:cNvPr name="TextBox 60" id="60"/>
            <p:cNvSpPr txBox="true"/>
            <p:nvPr/>
          </p:nvSpPr>
          <p:spPr>
            <a:xfrm>
              <a:off x="0" y="0"/>
              <a:ext cx="79422" cy="4496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79"/>
                </a:lnSpc>
              </a:pPr>
            </a:p>
          </p:txBody>
        </p:sp>
      </p:grpSp>
      <p:sp>
        <p:nvSpPr>
          <p:cNvPr name="Freeform 61" id="61"/>
          <p:cNvSpPr/>
          <p:nvPr/>
        </p:nvSpPr>
        <p:spPr>
          <a:xfrm flipH="false" flipV="false" rot="0">
            <a:off x="11152308" y="5470739"/>
            <a:ext cx="1540151" cy="1540151"/>
          </a:xfrm>
          <a:custGeom>
            <a:avLst/>
            <a:gdLst/>
            <a:ahLst/>
            <a:cxnLst/>
            <a:rect r="r" b="b" t="t" l="l"/>
            <a:pathLst>
              <a:path h="1540151" w="1540151">
                <a:moveTo>
                  <a:pt x="0" y="0"/>
                </a:moveTo>
                <a:lnTo>
                  <a:pt x="1540151" y="0"/>
                </a:lnTo>
                <a:lnTo>
                  <a:pt x="1540151" y="1540152"/>
                </a:lnTo>
                <a:lnTo>
                  <a:pt x="0" y="15401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62" id="62"/>
          <p:cNvGrpSpPr/>
          <p:nvPr/>
        </p:nvGrpSpPr>
        <p:grpSpPr>
          <a:xfrm rot="-10800000">
            <a:off x="11152308" y="5470739"/>
            <a:ext cx="1326321" cy="1326321"/>
            <a:chOff x="0" y="0"/>
            <a:chExt cx="812800" cy="812800"/>
          </a:xfrm>
        </p:grpSpPr>
        <p:sp>
          <p:nvSpPr>
            <p:cNvPr name="Freeform 63" id="6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42739"/>
            </a:solidFill>
            <a:ln cap="sq">
              <a:noFill/>
              <a:prstDash val="solid"/>
              <a:miter/>
            </a:ln>
          </p:spPr>
        </p:sp>
        <p:sp>
          <p:nvSpPr>
            <p:cNvPr name="TextBox 64" id="64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1456" lIns="51456" bIns="51456" rIns="51456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5" id="65"/>
          <p:cNvGrpSpPr/>
          <p:nvPr/>
        </p:nvGrpSpPr>
        <p:grpSpPr>
          <a:xfrm rot="5400000">
            <a:off x="11319714" y="5638146"/>
            <a:ext cx="991508" cy="991508"/>
            <a:chOff x="0" y="0"/>
            <a:chExt cx="812800" cy="812800"/>
          </a:xfrm>
        </p:grpSpPr>
        <p:sp>
          <p:nvSpPr>
            <p:cNvPr name="Freeform 66" id="6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name="TextBox 67" id="67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45781" lIns="45781" bIns="45781" rIns="45781"/>
            <a:lstStyle/>
            <a:p>
              <a:pPr algn="ctr">
                <a:lnSpc>
                  <a:spcPts val="1743"/>
                </a:lnSpc>
              </a:pPr>
            </a:p>
          </p:txBody>
        </p:sp>
      </p:grpSp>
      <p:grpSp>
        <p:nvGrpSpPr>
          <p:cNvPr name="Group 68" id="68"/>
          <p:cNvGrpSpPr/>
          <p:nvPr/>
        </p:nvGrpSpPr>
        <p:grpSpPr>
          <a:xfrm rot="-10800000">
            <a:off x="11603467" y="4384447"/>
            <a:ext cx="424002" cy="296731"/>
            <a:chOff x="0" y="0"/>
            <a:chExt cx="812800" cy="568824"/>
          </a:xfrm>
        </p:grpSpPr>
        <p:sp>
          <p:nvSpPr>
            <p:cNvPr name="Freeform 69" id="69"/>
            <p:cNvSpPr/>
            <p:nvPr/>
          </p:nvSpPr>
          <p:spPr>
            <a:xfrm flipH="false" flipV="false" rot="0">
              <a:off x="0" y="0"/>
              <a:ext cx="812800" cy="568824"/>
            </a:xfrm>
            <a:custGeom>
              <a:avLst/>
              <a:gdLst/>
              <a:ahLst/>
              <a:cxnLst/>
              <a:rect r="r" b="b" t="t" l="l"/>
              <a:pathLst>
                <a:path h="568824" w="812800">
                  <a:moveTo>
                    <a:pt x="406400" y="568824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568824"/>
                  </a:lnTo>
                  <a:close/>
                </a:path>
              </a:pathLst>
            </a:custGeom>
            <a:solidFill>
              <a:srgbClr val="142739"/>
            </a:solidFill>
          </p:spPr>
        </p:sp>
        <p:sp>
          <p:nvSpPr>
            <p:cNvPr name="TextBox 70" id="70"/>
            <p:cNvSpPr txBox="true"/>
            <p:nvPr/>
          </p:nvSpPr>
          <p:spPr>
            <a:xfrm>
              <a:off x="127000" y="40630"/>
              <a:ext cx="558800" cy="26409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79"/>
                </a:lnSpc>
              </a:pPr>
            </a:p>
          </p:txBody>
        </p:sp>
      </p:grpSp>
      <p:grpSp>
        <p:nvGrpSpPr>
          <p:cNvPr name="Group 71" id="71"/>
          <p:cNvGrpSpPr/>
          <p:nvPr/>
        </p:nvGrpSpPr>
        <p:grpSpPr>
          <a:xfrm rot="-10800000">
            <a:off x="15441097" y="4933534"/>
            <a:ext cx="212001" cy="1200366"/>
            <a:chOff x="0" y="0"/>
            <a:chExt cx="79422" cy="449694"/>
          </a:xfrm>
        </p:grpSpPr>
        <p:sp>
          <p:nvSpPr>
            <p:cNvPr name="Freeform 72" id="72"/>
            <p:cNvSpPr/>
            <p:nvPr/>
          </p:nvSpPr>
          <p:spPr>
            <a:xfrm flipH="false" flipV="false" rot="0">
              <a:off x="0" y="0"/>
              <a:ext cx="79422" cy="449694"/>
            </a:xfrm>
            <a:custGeom>
              <a:avLst/>
              <a:gdLst/>
              <a:ahLst/>
              <a:cxnLst/>
              <a:rect r="r" b="b" t="t" l="l"/>
              <a:pathLst>
                <a:path h="449694" w="79422">
                  <a:moveTo>
                    <a:pt x="0" y="0"/>
                  </a:moveTo>
                  <a:lnTo>
                    <a:pt x="79422" y="0"/>
                  </a:lnTo>
                  <a:lnTo>
                    <a:pt x="79422" y="449694"/>
                  </a:lnTo>
                  <a:lnTo>
                    <a:pt x="0" y="449694"/>
                  </a:lnTo>
                  <a:close/>
                </a:path>
              </a:pathLst>
            </a:custGeom>
            <a:solidFill>
              <a:srgbClr val="BEC869"/>
            </a:solidFill>
          </p:spPr>
        </p:sp>
        <p:sp>
          <p:nvSpPr>
            <p:cNvPr name="TextBox 73" id="73"/>
            <p:cNvSpPr txBox="true"/>
            <p:nvPr/>
          </p:nvSpPr>
          <p:spPr>
            <a:xfrm>
              <a:off x="0" y="0"/>
              <a:ext cx="79422" cy="4496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79"/>
                </a:lnSpc>
              </a:pPr>
            </a:p>
          </p:txBody>
        </p:sp>
      </p:grpSp>
      <p:sp>
        <p:nvSpPr>
          <p:cNvPr name="Freeform 74" id="74"/>
          <p:cNvSpPr/>
          <p:nvPr/>
        </p:nvSpPr>
        <p:spPr>
          <a:xfrm flipH="false" flipV="false" rot="0">
            <a:off x="14883936" y="5470739"/>
            <a:ext cx="1540151" cy="1540151"/>
          </a:xfrm>
          <a:custGeom>
            <a:avLst/>
            <a:gdLst/>
            <a:ahLst/>
            <a:cxnLst/>
            <a:rect r="r" b="b" t="t" l="l"/>
            <a:pathLst>
              <a:path h="1540151" w="1540151">
                <a:moveTo>
                  <a:pt x="0" y="0"/>
                </a:moveTo>
                <a:lnTo>
                  <a:pt x="1540152" y="0"/>
                </a:lnTo>
                <a:lnTo>
                  <a:pt x="1540152" y="1540152"/>
                </a:lnTo>
                <a:lnTo>
                  <a:pt x="0" y="15401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0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5" id="75"/>
          <p:cNvGrpSpPr/>
          <p:nvPr/>
        </p:nvGrpSpPr>
        <p:grpSpPr>
          <a:xfrm rot="-10800000">
            <a:off x="14883936" y="5470739"/>
            <a:ext cx="1326321" cy="1326321"/>
            <a:chOff x="0" y="0"/>
            <a:chExt cx="812800" cy="812800"/>
          </a:xfrm>
        </p:grpSpPr>
        <p:sp>
          <p:nvSpPr>
            <p:cNvPr name="Freeform 76" id="7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EC869"/>
            </a:solidFill>
            <a:ln cap="sq">
              <a:noFill/>
              <a:prstDash val="solid"/>
              <a:miter/>
            </a:ln>
          </p:spPr>
        </p:sp>
        <p:sp>
          <p:nvSpPr>
            <p:cNvPr name="TextBox 77" id="77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1456" lIns="51456" bIns="51456" rIns="51456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78" id="78"/>
          <p:cNvGrpSpPr/>
          <p:nvPr/>
        </p:nvGrpSpPr>
        <p:grpSpPr>
          <a:xfrm rot="5400000">
            <a:off x="15051343" y="5638146"/>
            <a:ext cx="991508" cy="991508"/>
            <a:chOff x="0" y="0"/>
            <a:chExt cx="812800" cy="812800"/>
          </a:xfrm>
        </p:grpSpPr>
        <p:sp>
          <p:nvSpPr>
            <p:cNvPr name="Freeform 79" id="7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name="TextBox 80" id="80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45781" lIns="45781" bIns="45781" rIns="45781"/>
            <a:lstStyle/>
            <a:p>
              <a:pPr algn="ctr">
                <a:lnSpc>
                  <a:spcPts val="1743"/>
                </a:lnSpc>
              </a:pPr>
            </a:p>
          </p:txBody>
        </p:sp>
      </p:grpSp>
      <p:grpSp>
        <p:nvGrpSpPr>
          <p:cNvPr name="Group 81" id="81"/>
          <p:cNvGrpSpPr/>
          <p:nvPr/>
        </p:nvGrpSpPr>
        <p:grpSpPr>
          <a:xfrm rot="-10800000">
            <a:off x="15335096" y="4384447"/>
            <a:ext cx="424002" cy="296731"/>
            <a:chOff x="0" y="0"/>
            <a:chExt cx="812800" cy="568824"/>
          </a:xfrm>
        </p:grpSpPr>
        <p:sp>
          <p:nvSpPr>
            <p:cNvPr name="Freeform 82" id="82"/>
            <p:cNvSpPr/>
            <p:nvPr/>
          </p:nvSpPr>
          <p:spPr>
            <a:xfrm flipH="false" flipV="false" rot="0">
              <a:off x="0" y="0"/>
              <a:ext cx="812800" cy="568824"/>
            </a:xfrm>
            <a:custGeom>
              <a:avLst/>
              <a:gdLst/>
              <a:ahLst/>
              <a:cxnLst/>
              <a:rect r="r" b="b" t="t" l="l"/>
              <a:pathLst>
                <a:path h="568824" w="812800">
                  <a:moveTo>
                    <a:pt x="406400" y="568824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568824"/>
                  </a:lnTo>
                  <a:close/>
                </a:path>
              </a:pathLst>
            </a:custGeom>
            <a:solidFill>
              <a:srgbClr val="BEC869"/>
            </a:solidFill>
          </p:spPr>
        </p:sp>
        <p:sp>
          <p:nvSpPr>
            <p:cNvPr name="TextBox 83" id="83"/>
            <p:cNvSpPr txBox="true"/>
            <p:nvPr/>
          </p:nvSpPr>
          <p:spPr>
            <a:xfrm>
              <a:off x="127000" y="40630"/>
              <a:ext cx="558800" cy="26409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79"/>
                </a:lnSpc>
              </a:pPr>
            </a:p>
          </p:txBody>
        </p:sp>
      </p:grpSp>
      <p:grpSp>
        <p:nvGrpSpPr>
          <p:cNvPr name="Group 84" id="84"/>
          <p:cNvGrpSpPr/>
          <p:nvPr/>
        </p:nvGrpSpPr>
        <p:grpSpPr>
          <a:xfrm rot="0">
            <a:off x="17227007" y="3676728"/>
            <a:ext cx="212001" cy="1200366"/>
            <a:chOff x="0" y="0"/>
            <a:chExt cx="79422" cy="449694"/>
          </a:xfrm>
        </p:grpSpPr>
        <p:sp>
          <p:nvSpPr>
            <p:cNvPr name="Freeform 85" id="85"/>
            <p:cNvSpPr/>
            <p:nvPr/>
          </p:nvSpPr>
          <p:spPr>
            <a:xfrm flipH="false" flipV="false" rot="0">
              <a:off x="0" y="0"/>
              <a:ext cx="79422" cy="449694"/>
            </a:xfrm>
            <a:custGeom>
              <a:avLst/>
              <a:gdLst/>
              <a:ahLst/>
              <a:cxnLst/>
              <a:rect r="r" b="b" t="t" l="l"/>
              <a:pathLst>
                <a:path h="449694" w="79422">
                  <a:moveTo>
                    <a:pt x="0" y="0"/>
                  </a:moveTo>
                  <a:lnTo>
                    <a:pt x="79422" y="0"/>
                  </a:lnTo>
                  <a:lnTo>
                    <a:pt x="79422" y="449694"/>
                  </a:lnTo>
                  <a:lnTo>
                    <a:pt x="0" y="449694"/>
                  </a:lnTo>
                  <a:close/>
                </a:path>
              </a:pathLst>
            </a:custGeom>
            <a:solidFill>
              <a:srgbClr val="BEC869"/>
            </a:solidFill>
          </p:spPr>
        </p:sp>
        <p:sp>
          <p:nvSpPr>
            <p:cNvPr name="TextBox 86" id="86"/>
            <p:cNvSpPr txBox="true"/>
            <p:nvPr/>
          </p:nvSpPr>
          <p:spPr>
            <a:xfrm>
              <a:off x="0" y="0"/>
              <a:ext cx="79422" cy="4496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79"/>
                </a:lnSpc>
              </a:pPr>
            </a:p>
          </p:txBody>
        </p:sp>
      </p:grpSp>
      <p:sp>
        <p:nvSpPr>
          <p:cNvPr name="AutoShape 87" id="87"/>
          <p:cNvSpPr/>
          <p:nvPr/>
        </p:nvSpPr>
        <p:spPr>
          <a:xfrm flipV="true">
            <a:off x="5177304" y="4877094"/>
            <a:ext cx="13110704" cy="4983"/>
          </a:xfrm>
          <a:prstGeom prst="line">
            <a:avLst/>
          </a:prstGeom>
          <a:ln cap="flat" w="104775">
            <a:solidFill>
              <a:srgbClr val="FF720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88" id="88"/>
          <p:cNvSpPr/>
          <p:nvPr/>
        </p:nvSpPr>
        <p:spPr>
          <a:xfrm flipH="false" flipV="false" rot="0">
            <a:off x="16669847" y="3013567"/>
            <a:ext cx="1540151" cy="1540151"/>
          </a:xfrm>
          <a:custGeom>
            <a:avLst/>
            <a:gdLst/>
            <a:ahLst/>
            <a:cxnLst/>
            <a:rect r="r" b="b" t="t" l="l"/>
            <a:pathLst>
              <a:path h="1540151" w="1540151">
                <a:moveTo>
                  <a:pt x="0" y="0"/>
                </a:moveTo>
                <a:lnTo>
                  <a:pt x="1540151" y="0"/>
                </a:lnTo>
                <a:lnTo>
                  <a:pt x="1540151" y="1540152"/>
                </a:lnTo>
                <a:lnTo>
                  <a:pt x="0" y="15401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0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89" id="89"/>
          <p:cNvGrpSpPr/>
          <p:nvPr/>
        </p:nvGrpSpPr>
        <p:grpSpPr>
          <a:xfrm rot="0">
            <a:off x="16669847" y="3013567"/>
            <a:ext cx="1326321" cy="1326321"/>
            <a:chOff x="0" y="0"/>
            <a:chExt cx="812800" cy="812800"/>
          </a:xfrm>
        </p:grpSpPr>
        <p:sp>
          <p:nvSpPr>
            <p:cNvPr name="Freeform 90" id="9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EC869"/>
            </a:solidFill>
            <a:ln cap="sq">
              <a:noFill/>
              <a:prstDash val="solid"/>
              <a:miter/>
            </a:ln>
          </p:spPr>
        </p:sp>
        <p:sp>
          <p:nvSpPr>
            <p:cNvPr name="TextBox 91" id="91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1456" lIns="51456" bIns="51456" rIns="51456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2" id="92"/>
          <p:cNvGrpSpPr/>
          <p:nvPr/>
        </p:nvGrpSpPr>
        <p:grpSpPr>
          <a:xfrm rot="-5400000">
            <a:off x="16837254" y="3180974"/>
            <a:ext cx="991508" cy="991508"/>
            <a:chOff x="0" y="0"/>
            <a:chExt cx="812800" cy="812800"/>
          </a:xfrm>
        </p:grpSpPr>
        <p:sp>
          <p:nvSpPr>
            <p:cNvPr name="Freeform 93" id="9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name="TextBox 94" id="94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45781" lIns="45781" bIns="45781" rIns="45781"/>
            <a:lstStyle/>
            <a:p>
              <a:pPr algn="ctr">
                <a:lnSpc>
                  <a:spcPts val="1743"/>
                </a:lnSpc>
              </a:pPr>
            </a:p>
          </p:txBody>
        </p:sp>
      </p:grpSp>
      <p:grpSp>
        <p:nvGrpSpPr>
          <p:cNvPr name="Group 95" id="95"/>
          <p:cNvGrpSpPr/>
          <p:nvPr/>
        </p:nvGrpSpPr>
        <p:grpSpPr>
          <a:xfrm rot="0">
            <a:off x="17121007" y="5149181"/>
            <a:ext cx="424002" cy="296731"/>
            <a:chOff x="0" y="0"/>
            <a:chExt cx="812800" cy="568824"/>
          </a:xfrm>
        </p:grpSpPr>
        <p:sp>
          <p:nvSpPr>
            <p:cNvPr name="Freeform 96" id="96"/>
            <p:cNvSpPr/>
            <p:nvPr/>
          </p:nvSpPr>
          <p:spPr>
            <a:xfrm flipH="false" flipV="false" rot="0">
              <a:off x="0" y="0"/>
              <a:ext cx="812800" cy="568824"/>
            </a:xfrm>
            <a:custGeom>
              <a:avLst/>
              <a:gdLst/>
              <a:ahLst/>
              <a:cxnLst/>
              <a:rect r="r" b="b" t="t" l="l"/>
              <a:pathLst>
                <a:path h="568824" w="812800">
                  <a:moveTo>
                    <a:pt x="406400" y="568824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568824"/>
                  </a:lnTo>
                  <a:close/>
                </a:path>
              </a:pathLst>
            </a:custGeom>
            <a:solidFill>
              <a:srgbClr val="BEC869"/>
            </a:solidFill>
          </p:spPr>
        </p:sp>
        <p:sp>
          <p:nvSpPr>
            <p:cNvPr name="TextBox 97" id="97"/>
            <p:cNvSpPr txBox="true"/>
            <p:nvPr/>
          </p:nvSpPr>
          <p:spPr>
            <a:xfrm>
              <a:off x="127000" y="40630"/>
              <a:ext cx="558800" cy="26409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79"/>
                </a:lnSpc>
              </a:pPr>
            </a:p>
          </p:txBody>
        </p:sp>
      </p:grpSp>
      <p:grpSp>
        <p:nvGrpSpPr>
          <p:cNvPr name="Group 98" id="98"/>
          <p:cNvGrpSpPr/>
          <p:nvPr/>
        </p:nvGrpSpPr>
        <p:grpSpPr>
          <a:xfrm rot="0">
            <a:off x="5626866" y="3038397"/>
            <a:ext cx="1182319" cy="1182319"/>
            <a:chOff x="0" y="0"/>
            <a:chExt cx="812800" cy="812800"/>
          </a:xfrm>
        </p:grpSpPr>
        <p:sp>
          <p:nvSpPr>
            <p:cNvPr name="Freeform 99" id="9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2"/>
              <a:stretch>
                <a:fillRect l="-25136" t="0" r="-25136" b="0"/>
              </a:stretch>
            </a:blipFill>
          </p:spPr>
        </p:sp>
      </p:grpSp>
      <p:grpSp>
        <p:nvGrpSpPr>
          <p:cNvPr name="Group 100" id="100"/>
          <p:cNvGrpSpPr/>
          <p:nvPr/>
        </p:nvGrpSpPr>
        <p:grpSpPr>
          <a:xfrm rot="0">
            <a:off x="7496311" y="5533717"/>
            <a:ext cx="1182319" cy="1182319"/>
            <a:chOff x="0" y="0"/>
            <a:chExt cx="812800" cy="812800"/>
          </a:xfrm>
        </p:grpSpPr>
        <p:sp>
          <p:nvSpPr>
            <p:cNvPr name="Freeform 101" id="10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3"/>
              <a:stretch>
                <a:fillRect l="-26601" t="0" r="-26601" b="0"/>
              </a:stretch>
            </a:blipFill>
          </p:spPr>
        </p:sp>
      </p:grpSp>
      <p:grpSp>
        <p:nvGrpSpPr>
          <p:cNvPr name="Group 102" id="102"/>
          <p:cNvGrpSpPr/>
          <p:nvPr/>
        </p:nvGrpSpPr>
        <p:grpSpPr>
          <a:xfrm rot="0">
            <a:off x="9365757" y="3038397"/>
            <a:ext cx="1182319" cy="1182319"/>
            <a:chOff x="0" y="0"/>
            <a:chExt cx="812800" cy="812800"/>
          </a:xfrm>
        </p:grpSpPr>
        <p:sp>
          <p:nvSpPr>
            <p:cNvPr name="Freeform 103" id="10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4"/>
              <a:stretch>
                <a:fillRect l="-25136" t="0" r="-25136" b="0"/>
              </a:stretch>
            </a:blipFill>
          </p:spPr>
        </p:sp>
      </p:grpSp>
      <p:grpSp>
        <p:nvGrpSpPr>
          <p:cNvPr name="Group 104" id="104"/>
          <p:cNvGrpSpPr/>
          <p:nvPr/>
        </p:nvGrpSpPr>
        <p:grpSpPr>
          <a:xfrm rot="0">
            <a:off x="11224309" y="5533717"/>
            <a:ext cx="1182319" cy="1182319"/>
            <a:chOff x="0" y="0"/>
            <a:chExt cx="812800" cy="812800"/>
          </a:xfrm>
        </p:grpSpPr>
        <p:sp>
          <p:nvSpPr>
            <p:cNvPr name="Freeform 105" id="10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5"/>
              <a:stretch>
                <a:fillRect l="-42860" t="0" r="-10342" b="0"/>
              </a:stretch>
            </a:blipFill>
          </p:spPr>
        </p:sp>
      </p:grpSp>
      <p:grpSp>
        <p:nvGrpSpPr>
          <p:cNvPr name="Group 106" id="106"/>
          <p:cNvGrpSpPr/>
          <p:nvPr/>
        </p:nvGrpSpPr>
        <p:grpSpPr>
          <a:xfrm rot="0">
            <a:off x="13089887" y="3047421"/>
            <a:ext cx="1182319" cy="1182319"/>
            <a:chOff x="0" y="0"/>
            <a:chExt cx="812800" cy="812800"/>
          </a:xfrm>
        </p:grpSpPr>
        <p:sp>
          <p:nvSpPr>
            <p:cNvPr name="Freeform 107" id="10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6"/>
              <a:stretch>
                <a:fillRect l="0" t="-4000" r="0" b="-46273"/>
              </a:stretch>
            </a:blipFill>
          </p:spPr>
        </p:sp>
      </p:grpSp>
      <p:grpSp>
        <p:nvGrpSpPr>
          <p:cNvPr name="Group 108" id="108"/>
          <p:cNvGrpSpPr/>
          <p:nvPr/>
        </p:nvGrpSpPr>
        <p:grpSpPr>
          <a:xfrm rot="0">
            <a:off x="14955938" y="5542741"/>
            <a:ext cx="1182319" cy="1182319"/>
            <a:chOff x="0" y="0"/>
            <a:chExt cx="812800" cy="812800"/>
          </a:xfrm>
        </p:grpSpPr>
        <p:sp>
          <p:nvSpPr>
            <p:cNvPr name="Freeform 109" id="10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7"/>
              <a:stretch>
                <a:fillRect l="-15731" t="-34891" r="0" b="-39020"/>
              </a:stretch>
            </a:blipFill>
          </p:spPr>
        </p:sp>
      </p:grpSp>
      <p:grpSp>
        <p:nvGrpSpPr>
          <p:cNvPr name="Group 110" id="110"/>
          <p:cNvGrpSpPr/>
          <p:nvPr/>
        </p:nvGrpSpPr>
        <p:grpSpPr>
          <a:xfrm rot="0">
            <a:off x="16741848" y="3085569"/>
            <a:ext cx="1182319" cy="1182319"/>
            <a:chOff x="0" y="0"/>
            <a:chExt cx="812800" cy="812800"/>
          </a:xfrm>
        </p:grpSpPr>
        <p:sp>
          <p:nvSpPr>
            <p:cNvPr name="Freeform 111" id="11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8"/>
              <a:stretch>
                <a:fillRect l="0" t="0" r="-50273" b="0"/>
              </a:stretch>
            </a:blipFill>
          </p:spPr>
        </p:sp>
      </p:grpSp>
      <p:sp>
        <p:nvSpPr>
          <p:cNvPr name="TextBox 112" id="112"/>
          <p:cNvSpPr txBox="true"/>
          <p:nvPr/>
        </p:nvSpPr>
        <p:spPr>
          <a:xfrm rot="0">
            <a:off x="5285118" y="5690549"/>
            <a:ext cx="1865814" cy="263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24"/>
              </a:lnSpc>
            </a:pPr>
            <a:r>
              <a:rPr lang="en-US" b="true" sz="1687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Spring 2021</a:t>
            </a:r>
          </a:p>
        </p:txBody>
      </p:sp>
      <p:sp>
        <p:nvSpPr>
          <p:cNvPr name="TextBox 113" id="113"/>
          <p:cNvSpPr txBox="true"/>
          <p:nvPr/>
        </p:nvSpPr>
        <p:spPr>
          <a:xfrm rot="0">
            <a:off x="5576407" y="6042625"/>
            <a:ext cx="1283235" cy="6257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45"/>
              </a:lnSpc>
            </a:pPr>
            <a:r>
              <a:rPr lang="en-US" sz="1265">
                <a:solidFill>
                  <a:srgbClr val="000000">
                    <a:alpha val="74902"/>
                  </a:srgbClr>
                </a:solidFill>
                <a:latin typeface="Lato"/>
                <a:ea typeface="Lato"/>
                <a:cs typeface="Lato"/>
                <a:sym typeface="Lato"/>
              </a:rPr>
              <a:t>Student opens up about their suicide attempt</a:t>
            </a:r>
          </a:p>
        </p:txBody>
      </p:sp>
      <p:sp>
        <p:nvSpPr>
          <p:cNvPr name="TextBox 114" id="114"/>
          <p:cNvSpPr txBox="true"/>
          <p:nvPr/>
        </p:nvSpPr>
        <p:spPr>
          <a:xfrm rot="0">
            <a:off x="8882085" y="5690549"/>
            <a:ext cx="2135137" cy="263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24"/>
              </a:lnSpc>
            </a:pPr>
            <a:r>
              <a:rPr lang="en-US" b="true" sz="1687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Fall 2022</a:t>
            </a:r>
          </a:p>
        </p:txBody>
      </p:sp>
      <p:sp>
        <p:nvSpPr>
          <p:cNvPr name="TextBox 115" id="115"/>
          <p:cNvSpPr txBox="true"/>
          <p:nvPr/>
        </p:nvSpPr>
        <p:spPr>
          <a:xfrm rot="0">
            <a:off x="9024009" y="6042625"/>
            <a:ext cx="1865814" cy="8333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45"/>
              </a:lnSpc>
            </a:pPr>
            <a:r>
              <a:rPr lang="en-US" sz="1265">
                <a:solidFill>
                  <a:srgbClr val="000000">
                    <a:alpha val="74902"/>
                  </a:srgbClr>
                </a:solidFill>
                <a:latin typeface="Lato"/>
                <a:ea typeface="Lato"/>
                <a:cs typeface="Lato"/>
                <a:sym typeface="Lato"/>
              </a:rPr>
              <a:t>Received feedback from participating students that they weren’t connecting with their therapists</a:t>
            </a:r>
          </a:p>
        </p:txBody>
      </p:sp>
      <p:sp>
        <p:nvSpPr>
          <p:cNvPr name="TextBox 116" id="116"/>
          <p:cNvSpPr txBox="true"/>
          <p:nvPr/>
        </p:nvSpPr>
        <p:spPr>
          <a:xfrm rot="0">
            <a:off x="12748376" y="5690549"/>
            <a:ext cx="1865814" cy="263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24"/>
              </a:lnSpc>
            </a:pPr>
            <a:r>
              <a:rPr lang="en-US" b="true" sz="1687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Summer 2023</a:t>
            </a:r>
          </a:p>
        </p:txBody>
      </p:sp>
      <p:sp>
        <p:nvSpPr>
          <p:cNvPr name="TextBox 117" id="117"/>
          <p:cNvSpPr txBox="true"/>
          <p:nvPr/>
        </p:nvSpPr>
        <p:spPr>
          <a:xfrm rot="0">
            <a:off x="12723808" y="6042625"/>
            <a:ext cx="1865814" cy="12484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45"/>
              </a:lnSpc>
            </a:pPr>
            <a:r>
              <a:rPr lang="en-US" sz="1265">
                <a:solidFill>
                  <a:srgbClr val="000000">
                    <a:alpha val="74902"/>
                  </a:srgbClr>
                </a:solidFill>
                <a:latin typeface="Lato"/>
                <a:ea typeface="Lato"/>
                <a:cs typeface="Lato"/>
                <a:sym typeface="Lato"/>
              </a:rPr>
              <a:t>Featured in a county wide story on the Well of PBC to give our perspective on helping youth navigate mental health based on the success of EmpowerU</a:t>
            </a:r>
          </a:p>
        </p:txBody>
      </p:sp>
      <p:sp>
        <p:nvSpPr>
          <p:cNvPr name="TextBox 118" id="118"/>
          <p:cNvSpPr txBox="true"/>
          <p:nvPr/>
        </p:nvSpPr>
        <p:spPr>
          <a:xfrm rot="0">
            <a:off x="7150932" y="2956703"/>
            <a:ext cx="1865814" cy="263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24"/>
              </a:lnSpc>
            </a:pPr>
            <a:r>
              <a:rPr lang="en-US" b="true" sz="1687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Spring 2022</a:t>
            </a:r>
          </a:p>
        </p:txBody>
      </p:sp>
      <p:sp>
        <p:nvSpPr>
          <p:cNvPr name="TextBox 119" id="119"/>
          <p:cNvSpPr txBox="true"/>
          <p:nvPr/>
        </p:nvSpPr>
        <p:spPr>
          <a:xfrm rot="0">
            <a:off x="7150932" y="3308779"/>
            <a:ext cx="1865814" cy="8333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45"/>
              </a:lnSpc>
            </a:pPr>
            <a:r>
              <a:rPr lang="en-US" sz="1265">
                <a:solidFill>
                  <a:srgbClr val="000000">
                    <a:alpha val="74902"/>
                  </a:srgbClr>
                </a:solidFill>
                <a:latin typeface="Lato"/>
                <a:ea typeface="Lato"/>
                <a:cs typeface="Lato"/>
                <a:sym typeface="Lato"/>
              </a:rPr>
              <a:t>Responded to the growing need by connecting struggling students to 1-1 therapy</a:t>
            </a:r>
          </a:p>
        </p:txBody>
      </p:sp>
      <p:sp>
        <p:nvSpPr>
          <p:cNvPr name="TextBox 120" id="120"/>
          <p:cNvSpPr txBox="true"/>
          <p:nvPr/>
        </p:nvSpPr>
        <p:spPr>
          <a:xfrm rot="0">
            <a:off x="10882561" y="2956703"/>
            <a:ext cx="1865814" cy="263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24"/>
              </a:lnSpc>
            </a:pPr>
            <a:r>
              <a:rPr lang="en-US" b="true" sz="1687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Spring 2023</a:t>
            </a:r>
          </a:p>
        </p:txBody>
      </p:sp>
      <p:sp>
        <p:nvSpPr>
          <p:cNvPr name="TextBox 121" id="121"/>
          <p:cNvSpPr txBox="true"/>
          <p:nvPr/>
        </p:nvSpPr>
        <p:spPr>
          <a:xfrm rot="0">
            <a:off x="10882561" y="3308779"/>
            <a:ext cx="1865814" cy="8333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45"/>
              </a:lnSpc>
            </a:pPr>
            <a:r>
              <a:rPr lang="en-US" sz="1265">
                <a:solidFill>
                  <a:srgbClr val="000000">
                    <a:alpha val="74902"/>
                  </a:srgbClr>
                </a:solidFill>
                <a:latin typeface="Lato"/>
                <a:ea typeface="Lato"/>
                <a:cs typeface="Lato"/>
                <a:sym typeface="Lato"/>
              </a:rPr>
              <a:t>Formed partnership with ReAbleU Therapy and launched the EmpowerU Mental Health Program </a:t>
            </a:r>
          </a:p>
        </p:txBody>
      </p:sp>
      <p:sp>
        <p:nvSpPr>
          <p:cNvPr name="TextBox 122" id="122"/>
          <p:cNvSpPr txBox="true"/>
          <p:nvPr/>
        </p:nvSpPr>
        <p:spPr>
          <a:xfrm rot="0">
            <a:off x="14614190" y="2956703"/>
            <a:ext cx="1865814" cy="263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24"/>
              </a:lnSpc>
            </a:pPr>
            <a:r>
              <a:rPr lang="en-US" b="true" sz="1687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Fall 2024</a:t>
            </a:r>
          </a:p>
        </p:txBody>
      </p:sp>
      <p:sp>
        <p:nvSpPr>
          <p:cNvPr name="TextBox 123" id="123"/>
          <p:cNvSpPr txBox="true"/>
          <p:nvPr/>
        </p:nvSpPr>
        <p:spPr>
          <a:xfrm rot="0">
            <a:off x="14614190" y="3308779"/>
            <a:ext cx="1865814" cy="10409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45"/>
              </a:lnSpc>
            </a:pPr>
            <a:r>
              <a:rPr lang="en-US" sz="1265">
                <a:solidFill>
                  <a:srgbClr val="000000">
                    <a:alpha val="74902"/>
                  </a:srgbClr>
                </a:solidFill>
                <a:latin typeface="Lato"/>
                <a:ea typeface="Lato"/>
                <a:cs typeface="Lato"/>
                <a:sym typeface="Lato"/>
              </a:rPr>
              <a:t>Approached to create a learning model for other youth organizations to launch their own mental health program </a:t>
            </a:r>
          </a:p>
        </p:txBody>
      </p:sp>
      <p:sp>
        <p:nvSpPr>
          <p:cNvPr name="TextBox 124" id="124"/>
          <p:cNvSpPr txBox="true"/>
          <p:nvPr/>
        </p:nvSpPr>
        <p:spPr>
          <a:xfrm rot="0">
            <a:off x="16368751" y="5690549"/>
            <a:ext cx="1865814" cy="263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24"/>
              </a:lnSpc>
            </a:pPr>
            <a:r>
              <a:rPr lang="en-US" b="true" sz="1687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Present Day</a:t>
            </a:r>
          </a:p>
        </p:txBody>
      </p:sp>
      <p:sp>
        <p:nvSpPr>
          <p:cNvPr name="TextBox 125" id="125"/>
          <p:cNvSpPr txBox="true"/>
          <p:nvPr/>
        </p:nvSpPr>
        <p:spPr>
          <a:xfrm rot="0">
            <a:off x="16475666" y="6042625"/>
            <a:ext cx="1651984" cy="8333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45"/>
              </a:lnSpc>
            </a:pPr>
            <a:r>
              <a:rPr lang="en-US" sz="1265">
                <a:solidFill>
                  <a:srgbClr val="000000">
                    <a:alpha val="74902"/>
                  </a:srgbClr>
                </a:solidFill>
                <a:latin typeface="Lato"/>
                <a:ea typeface="Lato"/>
                <a:cs typeface="Lato"/>
                <a:sym typeface="Lato"/>
              </a:rPr>
              <a:t>100+ Teens in PBC have been connected to high quality mental health services</a:t>
            </a:r>
          </a:p>
        </p:txBody>
      </p:sp>
      <p:grpSp>
        <p:nvGrpSpPr>
          <p:cNvPr name="Group 126" id="126"/>
          <p:cNvGrpSpPr/>
          <p:nvPr/>
        </p:nvGrpSpPr>
        <p:grpSpPr>
          <a:xfrm rot="0">
            <a:off x="16932190" y="108062"/>
            <a:ext cx="1152529" cy="1152529"/>
            <a:chOff x="0" y="0"/>
            <a:chExt cx="812800" cy="812800"/>
          </a:xfrm>
        </p:grpSpPr>
        <p:sp>
          <p:nvSpPr>
            <p:cNvPr name="Freeform 127" id="12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9"/>
              <a:stretch>
                <a:fillRect l="0" t="0" r="0" b="0"/>
              </a:stretch>
            </a:blipFill>
          </p:spPr>
        </p:sp>
      </p:grpSp>
      <p:sp>
        <p:nvSpPr>
          <p:cNvPr name="TextBox 128" id="128"/>
          <p:cNvSpPr txBox="true"/>
          <p:nvPr/>
        </p:nvSpPr>
        <p:spPr>
          <a:xfrm rot="0">
            <a:off x="5099863" y="1889903"/>
            <a:ext cx="13188137" cy="600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US" b="true" sz="3999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The Timeline 2021 - Present</a:t>
            </a:r>
          </a:p>
        </p:txBody>
      </p:sp>
      <p:sp>
        <p:nvSpPr>
          <p:cNvPr name="TextBox 129" id="129"/>
          <p:cNvSpPr txBox="true"/>
          <p:nvPr/>
        </p:nvSpPr>
        <p:spPr>
          <a:xfrm rot="0">
            <a:off x="5413896" y="7788562"/>
            <a:ext cx="12560070" cy="530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99"/>
              </a:lnSpc>
            </a:pPr>
            <a:r>
              <a:rPr lang="en-US" b="true" sz="3999">
                <a:solidFill>
                  <a:srgbClr val="BEC869"/>
                </a:solidFill>
                <a:latin typeface="Lato Bold"/>
                <a:ea typeface="Lato Bold"/>
                <a:cs typeface="Lato Bold"/>
                <a:sym typeface="Lato Bold"/>
              </a:rPr>
              <a:t>What is the EmpowerU Mental Health Program?</a:t>
            </a:r>
          </a:p>
        </p:txBody>
      </p:sp>
      <p:sp>
        <p:nvSpPr>
          <p:cNvPr name="TextBox 130" id="130"/>
          <p:cNvSpPr txBox="true"/>
          <p:nvPr/>
        </p:nvSpPr>
        <p:spPr>
          <a:xfrm rot="0">
            <a:off x="5413896" y="8629317"/>
            <a:ext cx="9670593" cy="15818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34571" indent="-217286" lvl="1">
              <a:lnSpc>
                <a:spcPts val="3160"/>
              </a:lnSpc>
              <a:buFont typeface="Arial"/>
              <a:buChar char="•"/>
            </a:pPr>
            <a:r>
              <a:rPr lang="en-US" sz="2012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Monthly clinician-led </a:t>
            </a:r>
            <a:r>
              <a:rPr lang="en-US" b="true" sz="2012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“Growth and Reflection Workshops”</a:t>
            </a:r>
          </a:p>
          <a:p>
            <a:pPr algn="l" marL="434571" indent="-217286" lvl="1">
              <a:lnSpc>
                <a:spcPts val="3160"/>
              </a:lnSpc>
              <a:buFont typeface="Arial"/>
              <a:buChar char="•"/>
            </a:pPr>
            <a:r>
              <a:rPr lang="en-US" sz="2012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Focus on emotional skills &amp; safe space development</a:t>
            </a:r>
          </a:p>
          <a:p>
            <a:pPr algn="l" marL="434571" indent="-217286" lvl="1">
              <a:lnSpc>
                <a:spcPts val="3160"/>
              </a:lnSpc>
              <a:buFont typeface="Arial"/>
              <a:buChar char="•"/>
            </a:pPr>
            <a:r>
              <a:rPr lang="en-US" sz="2012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Free access to one-on-one therapy for students &amp; families in need of extra support</a:t>
            </a:r>
          </a:p>
        </p:txBody>
      </p:sp>
      <p:sp>
        <p:nvSpPr>
          <p:cNvPr name="Freeform 131" id="131"/>
          <p:cNvSpPr/>
          <p:nvPr/>
        </p:nvSpPr>
        <p:spPr>
          <a:xfrm flipH="false" flipV="false" rot="0">
            <a:off x="13984517" y="8205517"/>
            <a:ext cx="4143134" cy="2134647"/>
          </a:xfrm>
          <a:custGeom>
            <a:avLst/>
            <a:gdLst/>
            <a:ahLst/>
            <a:cxnLst/>
            <a:rect r="r" b="b" t="t" l="l"/>
            <a:pathLst>
              <a:path h="2134647" w="4143134">
                <a:moveTo>
                  <a:pt x="0" y="0"/>
                </a:moveTo>
                <a:lnTo>
                  <a:pt x="4143134" y="0"/>
                </a:lnTo>
                <a:lnTo>
                  <a:pt x="4143134" y="2134648"/>
                </a:lnTo>
                <a:lnTo>
                  <a:pt x="0" y="2134648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B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736843" cy="10287000"/>
          </a:xfrm>
          <a:custGeom>
            <a:avLst/>
            <a:gdLst/>
            <a:ahLst/>
            <a:cxnLst/>
            <a:rect r="r" b="b" t="t" l="l"/>
            <a:pathLst>
              <a:path h="10287000" w="18736843">
                <a:moveTo>
                  <a:pt x="0" y="0"/>
                </a:moveTo>
                <a:lnTo>
                  <a:pt x="18736843" y="0"/>
                </a:lnTo>
                <a:lnTo>
                  <a:pt x="18736843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2389" b="-6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177285" y="1410421"/>
            <a:ext cx="13559558" cy="10181995"/>
          </a:xfrm>
          <a:custGeom>
            <a:avLst/>
            <a:gdLst/>
            <a:ahLst/>
            <a:cxnLst/>
            <a:rect r="r" b="b" t="t" l="l"/>
            <a:pathLst>
              <a:path h="10181995" w="13559558">
                <a:moveTo>
                  <a:pt x="0" y="0"/>
                </a:moveTo>
                <a:lnTo>
                  <a:pt x="13559558" y="0"/>
                </a:lnTo>
                <a:lnTo>
                  <a:pt x="13559558" y="10181995"/>
                </a:lnTo>
                <a:lnTo>
                  <a:pt x="0" y="1018199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146901" y="0"/>
            <a:ext cx="9875177" cy="1368654"/>
          </a:xfrm>
          <a:custGeom>
            <a:avLst/>
            <a:gdLst/>
            <a:ahLst/>
            <a:cxnLst/>
            <a:rect r="r" b="b" t="t" l="l"/>
            <a:pathLst>
              <a:path h="1368654" w="9875177">
                <a:moveTo>
                  <a:pt x="0" y="0"/>
                </a:moveTo>
                <a:lnTo>
                  <a:pt x="9875177" y="0"/>
                </a:lnTo>
                <a:lnTo>
                  <a:pt x="9875177" y="1368654"/>
                </a:lnTo>
                <a:lnTo>
                  <a:pt x="0" y="136865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124798" r="0" b="-3051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077482" y="-115059"/>
            <a:ext cx="14830707" cy="15254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18"/>
              </a:lnSpc>
            </a:pPr>
            <a:r>
              <a:rPr lang="en-US" sz="8941" b="true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Prepping for Each Session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17063152" y="187820"/>
            <a:ext cx="1037028" cy="1037028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6"/>
              <a:stretch>
                <a:fillRect l="-6983" t="0" r="-6983" b="0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5456747" y="1607052"/>
            <a:ext cx="7357378" cy="85375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58907" indent="-229453" lvl="1">
              <a:lnSpc>
                <a:spcPts val="2975"/>
              </a:lnSpc>
              <a:buFont typeface="Arial"/>
              <a:buChar char="•"/>
            </a:pPr>
            <a:r>
              <a:rPr lang="en-US" b="true" sz="2125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Early Partnership Approach:</a:t>
            </a:r>
          </a:p>
          <a:p>
            <a:pPr algn="l" marL="917814" indent="-305938" lvl="2">
              <a:lnSpc>
                <a:spcPts val="2975"/>
              </a:lnSpc>
              <a:buFont typeface="Arial"/>
              <a:buChar char="⚬"/>
            </a:pPr>
            <a:r>
              <a:rPr lang="en-US" sz="2125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Initially, EJS provided suggested topics and conversation prompts to guide each session.</a:t>
            </a:r>
          </a:p>
          <a:p>
            <a:pPr algn="l" marL="458907" indent="-229453" lvl="1">
              <a:lnSpc>
                <a:spcPts val="2975"/>
              </a:lnSpc>
              <a:buFont typeface="Arial"/>
              <a:buChar char="•"/>
            </a:pPr>
            <a:r>
              <a:rPr lang="en-US" b="true" sz="2125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Now – Community-Driven:</a:t>
            </a:r>
          </a:p>
          <a:p>
            <a:pPr algn="l" marL="917814" indent="-305938" lvl="2">
              <a:lnSpc>
                <a:spcPts val="2975"/>
              </a:lnSpc>
              <a:buFont typeface="Arial"/>
              <a:buChar char="⚬"/>
            </a:pPr>
            <a:r>
              <a:rPr lang="en-US" sz="2125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With time at EJS, I now understand our students, culture, and needs — shaping sessions based on what resonates most.</a:t>
            </a:r>
          </a:p>
          <a:p>
            <a:pPr algn="l" marL="458907" indent="-229453" lvl="1">
              <a:lnSpc>
                <a:spcPts val="2975"/>
              </a:lnSpc>
              <a:buFont typeface="Arial"/>
              <a:buChar char="•"/>
            </a:pPr>
            <a:r>
              <a:rPr lang="en-US" b="true" sz="2125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Every Session Includes Movement and a thought provoking question:</a:t>
            </a:r>
          </a:p>
          <a:p>
            <a:pPr algn="l" marL="917814" indent="-305938" lvl="2">
              <a:lnSpc>
                <a:spcPts val="2975"/>
              </a:lnSpc>
              <a:buFont typeface="Arial"/>
              <a:buChar char="⚬"/>
            </a:pPr>
            <a:r>
              <a:rPr lang="en-US" sz="2125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Sessions are built around reflective, engaging prompts that spark honest dialogue. </a:t>
            </a:r>
            <a:r>
              <a:rPr lang="en-US" sz="2125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Activities are intentionally designed to get students engaged, interacting, and physically active.</a:t>
            </a:r>
          </a:p>
          <a:p>
            <a:pPr algn="l" marL="458907" indent="-229453" lvl="1">
              <a:lnSpc>
                <a:spcPts val="2975"/>
              </a:lnSpc>
              <a:buFont typeface="Arial"/>
              <a:buChar char="•"/>
            </a:pPr>
            <a:r>
              <a:rPr lang="en-US" b="true" sz="2125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Psychoeducation Matters:</a:t>
            </a:r>
          </a:p>
          <a:p>
            <a:pPr algn="l" marL="917814" indent="-305938" lvl="2">
              <a:lnSpc>
                <a:spcPts val="2975"/>
              </a:lnSpc>
              <a:buFont typeface="Arial"/>
              <a:buChar char="⚬"/>
            </a:pPr>
            <a:r>
              <a:rPr lang="en-US" sz="2125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We integrate learning moments (e.g., understanding cortisol levels and the body’s stress response).</a:t>
            </a:r>
          </a:p>
          <a:p>
            <a:pPr algn="l" marL="458907" indent="-229453" lvl="1">
              <a:lnSpc>
                <a:spcPts val="2975"/>
              </a:lnSpc>
              <a:buFont typeface="Arial"/>
              <a:buChar char="•"/>
            </a:pPr>
            <a:r>
              <a:rPr lang="en-US" b="true" sz="2125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Our Session Framework:</a:t>
            </a:r>
          </a:p>
          <a:p>
            <a:pPr algn="l" marL="917814" indent="-305938" lvl="2">
              <a:lnSpc>
                <a:spcPts val="2975"/>
              </a:lnSpc>
              <a:buFont typeface="Arial"/>
              <a:buChar char="⚬"/>
            </a:pPr>
            <a:r>
              <a:rPr lang="en-US" sz="2125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Relevant Topic &amp; Discussion → Interactive Activity → Education &amp; Reflection</a:t>
            </a:r>
          </a:p>
          <a:p>
            <a:pPr algn="l" marL="458907" indent="-229453" lvl="1">
              <a:lnSpc>
                <a:spcPts val="2975"/>
              </a:lnSpc>
              <a:buFont typeface="Arial"/>
              <a:buChar char="•"/>
            </a:pPr>
            <a:r>
              <a:rPr lang="en-US" b="true" sz="2125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Meet Students Where They Are:</a:t>
            </a:r>
          </a:p>
          <a:p>
            <a:pPr algn="l" marL="917814" indent="-305938" lvl="2">
              <a:lnSpc>
                <a:spcPts val="2975"/>
              </a:lnSpc>
              <a:buFont typeface="Arial"/>
              <a:buChar char="⚬"/>
            </a:pPr>
            <a:r>
              <a:rPr lang="en-US" sz="2125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Flexibility is key. When a compliment circle became the primary activity, we embraced the moment rather than forcing the agenda.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1798648" y="1028700"/>
            <a:ext cx="9356850" cy="9356850"/>
          </a:xfrm>
          <a:custGeom>
            <a:avLst/>
            <a:gdLst/>
            <a:ahLst/>
            <a:cxnLst/>
            <a:rect r="r" b="b" t="t" l="l"/>
            <a:pathLst>
              <a:path h="9356850" w="9356850">
                <a:moveTo>
                  <a:pt x="0" y="0"/>
                </a:moveTo>
                <a:lnTo>
                  <a:pt x="9356850" y="0"/>
                </a:lnTo>
                <a:lnTo>
                  <a:pt x="9356850" y="9356850"/>
                </a:lnTo>
                <a:lnTo>
                  <a:pt x="0" y="935685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12968254" y="2198306"/>
            <a:ext cx="7017638" cy="7017638"/>
            <a:chOff x="0" y="0"/>
            <a:chExt cx="812800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EC869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3" id="13"/>
          <p:cNvGrpSpPr>
            <a:grpSpLocks noChangeAspect="true"/>
          </p:cNvGrpSpPr>
          <p:nvPr/>
        </p:nvGrpSpPr>
        <p:grpSpPr>
          <a:xfrm rot="0">
            <a:off x="13471741" y="2701806"/>
            <a:ext cx="6010663" cy="6010639"/>
            <a:chOff x="0" y="0"/>
            <a:chExt cx="6350000" cy="6349975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9"/>
              <a:stretch>
                <a:fillRect l="-11393" t="0" r="-22101" b="0"/>
              </a:stretch>
            </a:blipFill>
          </p:spPr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B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736843" cy="10287000"/>
          </a:xfrm>
          <a:custGeom>
            <a:avLst/>
            <a:gdLst/>
            <a:ahLst/>
            <a:cxnLst/>
            <a:rect r="r" b="b" t="t" l="l"/>
            <a:pathLst>
              <a:path h="10287000" w="18736843">
                <a:moveTo>
                  <a:pt x="0" y="0"/>
                </a:moveTo>
                <a:lnTo>
                  <a:pt x="18736843" y="0"/>
                </a:lnTo>
                <a:lnTo>
                  <a:pt x="18736843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2389" b="-6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177285" y="1410421"/>
            <a:ext cx="13559558" cy="10181995"/>
          </a:xfrm>
          <a:custGeom>
            <a:avLst/>
            <a:gdLst/>
            <a:ahLst/>
            <a:cxnLst/>
            <a:rect r="r" b="b" t="t" l="l"/>
            <a:pathLst>
              <a:path h="10181995" w="13559558">
                <a:moveTo>
                  <a:pt x="0" y="0"/>
                </a:moveTo>
                <a:lnTo>
                  <a:pt x="13559558" y="0"/>
                </a:lnTo>
                <a:lnTo>
                  <a:pt x="13559558" y="10181995"/>
                </a:lnTo>
                <a:lnTo>
                  <a:pt x="0" y="1018199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146901" y="0"/>
            <a:ext cx="9875177" cy="1368654"/>
          </a:xfrm>
          <a:custGeom>
            <a:avLst/>
            <a:gdLst/>
            <a:ahLst/>
            <a:cxnLst/>
            <a:rect r="r" b="b" t="t" l="l"/>
            <a:pathLst>
              <a:path h="1368654" w="9875177">
                <a:moveTo>
                  <a:pt x="0" y="0"/>
                </a:moveTo>
                <a:lnTo>
                  <a:pt x="9875177" y="0"/>
                </a:lnTo>
                <a:lnTo>
                  <a:pt x="9875177" y="1368654"/>
                </a:lnTo>
                <a:lnTo>
                  <a:pt x="0" y="136865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124798" r="0" b="-3051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6182468" y="2477673"/>
            <a:ext cx="4874989" cy="6162675"/>
            <a:chOff x="0" y="0"/>
            <a:chExt cx="839676" cy="106146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39676" cy="1061469"/>
            </a:xfrm>
            <a:custGeom>
              <a:avLst/>
              <a:gdLst/>
              <a:ahLst/>
              <a:cxnLst/>
              <a:rect r="r" b="b" t="t" l="l"/>
              <a:pathLst>
                <a:path h="1061469" w="839676">
                  <a:moveTo>
                    <a:pt x="42878" y="0"/>
                  </a:moveTo>
                  <a:lnTo>
                    <a:pt x="796797" y="0"/>
                  </a:lnTo>
                  <a:cubicBezTo>
                    <a:pt x="808169" y="0"/>
                    <a:pt x="819075" y="4518"/>
                    <a:pt x="827117" y="12559"/>
                  </a:cubicBezTo>
                  <a:cubicBezTo>
                    <a:pt x="835158" y="20600"/>
                    <a:pt x="839676" y="31506"/>
                    <a:pt x="839676" y="42878"/>
                  </a:cubicBezTo>
                  <a:lnTo>
                    <a:pt x="839676" y="1018590"/>
                  </a:lnTo>
                  <a:cubicBezTo>
                    <a:pt x="839676" y="1042271"/>
                    <a:pt x="820478" y="1061469"/>
                    <a:pt x="796797" y="1061469"/>
                  </a:cubicBezTo>
                  <a:lnTo>
                    <a:pt x="42878" y="1061469"/>
                  </a:lnTo>
                  <a:cubicBezTo>
                    <a:pt x="19197" y="1061469"/>
                    <a:pt x="0" y="1042271"/>
                    <a:pt x="0" y="1018590"/>
                  </a:cubicBezTo>
                  <a:lnTo>
                    <a:pt x="0" y="42878"/>
                  </a:lnTo>
                  <a:cubicBezTo>
                    <a:pt x="0" y="19197"/>
                    <a:pt x="19197" y="0"/>
                    <a:pt x="42878" y="0"/>
                  </a:cubicBezTo>
                  <a:close/>
                </a:path>
              </a:pathLst>
            </a:custGeom>
            <a:blipFill>
              <a:blip r:embed="rId6"/>
              <a:stretch>
                <a:fillRect l="-13207" t="0" r="-13207" b="0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-5400000">
            <a:off x="7836550" y="6037394"/>
            <a:ext cx="1566823" cy="4874989"/>
            <a:chOff x="0" y="0"/>
            <a:chExt cx="259301" cy="806786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59301" cy="806786"/>
            </a:xfrm>
            <a:custGeom>
              <a:avLst/>
              <a:gdLst/>
              <a:ahLst/>
              <a:cxnLst/>
              <a:rect r="r" b="b" t="t" l="l"/>
              <a:pathLst>
                <a:path h="806786" w="259301">
                  <a:moveTo>
                    <a:pt x="129651" y="0"/>
                  </a:moveTo>
                  <a:lnTo>
                    <a:pt x="129651" y="0"/>
                  </a:lnTo>
                  <a:cubicBezTo>
                    <a:pt x="164036" y="0"/>
                    <a:pt x="197013" y="13660"/>
                    <a:pt x="221327" y="37974"/>
                  </a:cubicBezTo>
                  <a:cubicBezTo>
                    <a:pt x="245642" y="62288"/>
                    <a:pt x="259301" y="95265"/>
                    <a:pt x="259301" y="129651"/>
                  </a:cubicBezTo>
                  <a:lnTo>
                    <a:pt x="259301" y="677135"/>
                  </a:lnTo>
                  <a:cubicBezTo>
                    <a:pt x="259301" y="711521"/>
                    <a:pt x="245642" y="744498"/>
                    <a:pt x="221327" y="768812"/>
                  </a:cubicBezTo>
                  <a:cubicBezTo>
                    <a:pt x="197013" y="793126"/>
                    <a:pt x="164036" y="806786"/>
                    <a:pt x="129651" y="806786"/>
                  </a:cubicBezTo>
                  <a:lnTo>
                    <a:pt x="129651" y="806786"/>
                  </a:lnTo>
                  <a:cubicBezTo>
                    <a:pt x="95265" y="806786"/>
                    <a:pt x="62288" y="793126"/>
                    <a:pt x="37974" y="768812"/>
                  </a:cubicBezTo>
                  <a:cubicBezTo>
                    <a:pt x="13660" y="744498"/>
                    <a:pt x="0" y="711521"/>
                    <a:pt x="0" y="677135"/>
                  </a:cubicBezTo>
                  <a:lnTo>
                    <a:pt x="0" y="129651"/>
                  </a:lnTo>
                  <a:cubicBezTo>
                    <a:pt x="0" y="95265"/>
                    <a:pt x="13660" y="62288"/>
                    <a:pt x="37974" y="37974"/>
                  </a:cubicBezTo>
                  <a:cubicBezTo>
                    <a:pt x="62288" y="13660"/>
                    <a:pt x="95265" y="0"/>
                    <a:pt x="129651" y="0"/>
                  </a:cubicBezTo>
                  <a:close/>
                </a:path>
              </a:pathLst>
            </a:custGeom>
            <a:solidFill>
              <a:srgbClr val="BEC869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259301" cy="84488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6279420" y="7897519"/>
            <a:ext cx="4681084" cy="11977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21"/>
              </a:lnSpc>
            </a:pPr>
            <a:r>
              <a:rPr lang="en-US" sz="2443" b="true">
                <a:solidFill>
                  <a:srgbClr val="1E1E1E"/>
                </a:solidFill>
                <a:latin typeface="Lato Bold"/>
                <a:ea typeface="Lato Bold"/>
                <a:cs typeface="Lato Bold"/>
                <a:sym typeface="Lato Bold"/>
              </a:rPr>
              <a:t>Emanuel ‘Dupree’ Jackson </a:t>
            </a:r>
          </a:p>
          <a:p>
            <a:pPr algn="ctr">
              <a:lnSpc>
                <a:spcPts val="3140"/>
              </a:lnSpc>
            </a:pPr>
            <a:r>
              <a:rPr lang="en-US" sz="2243">
                <a:solidFill>
                  <a:srgbClr val="1E1E1E"/>
                </a:solidFill>
                <a:latin typeface="Lato"/>
                <a:ea typeface="Lato"/>
                <a:cs typeface="Lato"/>
                <a:sym typeface="Lato"/>
              </a:rPr>
              <a:t>Founder &amp; Executive Director</a:t>
            </a:r>
          </a:p>
          <a:p>
            <a:pPr algn="ctr">
              <a:lnSpc>
                <a:spcPts val="3140"/>
              </a:lnSpc>
              <a:spcBef>
                <a:spcPct val="0"/>
              </a:spcBef>
            </a:pPr>
            <a:r>
              <a:rPr lang="en-US" sz="2243">
                <a:solidFill>
                  <a:srgbClr val="1E1E1E"/>
                </a:solidFill>
                <a:latin typeface="Lato"/>
                <a:ea typeface="Lato"/>
                <a:cs typeface="Lato"/>
                <a:sym typeface="Lato"/>
              </a:rPr>
              <a:t> Emanuel Jackson Senior Project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12299165" y="2477673"/>
            <a:ext cx="4874989" cy="6162675"/>
            <a:chOff x="0" y="0"/>
            <a:chExt cx="839676" cy="1061469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39676" cy="1061469"/>
            </a:xfrm>
            <a:custGeom>
              <a:avLst/>
              <a:gdLst/>
              <a:ahLst/>
              <a:cxnLst/>
              <a:rect r="r" b="b" t="t" l="l"/>
              <a:pathLst>
                <a:path h="1061469" w="839676">
                  <a:moveTo>
                    <a:pt x="49231" y="0"/>
                  </a:moveTo>
                  <a:lnTo>
                    <a:pt x="790445" y="0"/>
                  </a:lnTo>
                  <a:cubicBezTo>
                    <a:pt x="803502" y="0"/>
                    <a:pt x="816024" y="5187"/>
                    <a:pt x="825256" y="14419"/>
                  </a:cubicBezTo>
                  <a:cubicBezTo>
                    <a:pt x="834489" y="23652"/>
                    <a:pt x="839676" y="36174"/>
                    <a:pt x="839676" y="49231"/>
                  </a:cubicBezTo>
                  <a:lnTo>
                    <a:pt x="839676" y="1012238"/>
                  </a:lnTo>
                  <a:cubicBezTo>
                    <a:pt x="839676" y="1039427"/>
                    <a:pt x="817634" y="1061469"/>
                    <a:pt x="790445" y="1061469"/>
                  </a:cubicBezTo>
                  <a:lnTo>
                    <a:pt x="49231" y="1061469"/>
                  </a:lnTo>
                  <a:cubicBezTo>
                    <a:pt x="36174" y="1061469"/>
                    <a:pt x="23652" y="1056282"/>
                    <a:pt x="14419" y="1047049"/>
                  </a:cubicBezTo>
                  <a:cubicBezTo>
                    <a:pt x="5187" y="1037817"/>
                    <a:pt x="0" y="1025295"/>
                    <a:pt x="0" y="1012238"/>
                  </a:cubicBezTo>
                  <a:lnTo>
                    <a:pt x="0" y="49231"/>
                  </a:lnTo>
                  <a:cubicBezTo>
                    <a:pt x="0" y="36174"/>
                    <a:pt x="5187" y="23652"/>
                    <a:pt x="14419" y="14419"/>
                  </a:cubicBezTo>
                  <a:cubicBezTo>
                    <a:pt x="23652" y="5187"/>
                    <a:pt x="36174" y="0"/>
                    <a:pt x="49231" y="0"/>
                  </a:cubicBezTo>
                  <a:close/>
                </a:path>
              </a:pathLst>
            </a:custGeom>
            <a:blipFill>
              <a:blip r:embed="rId7"/>
              <a:stretch>
                <a:fillRect l="-22034" t="0" r="-22034" b="0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-5400000">
            <a:off x="13953248" y="6037394"/>
            <a:ext cx="1566823" cy="4874989"/>
            <a:chOff x="0" y="0"/>
            <a:chExt cx="259301" cy="806786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59301" cy="806786"/>
            </a:xfrm>
            <a:custGeom>
              <a:avLst/>
              <a:gdLst/>
              <a:ahLst/>
              <a:cxnLst/>
              <a:rect r="r" b="b" t="t" l="l"/>
              <a:pathLst>
                <a:path h="806786" w="259301">
                  <a:moveTo>
                    <a:pt x="129651" y="0"/>
                  </a:moveTo>
                  <a:lnTo>
                    <a:pt x="129651" y="0"/>
                  </a:lnTo>
                  <a:cubicBezTo>
                    <a:pt x="164036" y="0"/>
                    <a:pt x="197013" y="13660"/>
                    <a:pt x="221327" y="37974"/>
                  </a:cubicBezTo>
                  <a:cubicBezTo>
                    <a:pt x="245642" y="62288"/>
                    <a:pt x="259301" y="95265"/>
                    <a:pt x="259301" y="129651"/>
                  </a:cubicBezTo>
                  <a:lnTo>
                    <a:pt x="259301" y="677135"/>
                  </a:lnTo>
                  <a:cubicBezTo>
                    <a:pt x="259301" y="711521"/>
                    <a:pt x="245642" y="744498"/>
                    <a:pt x="221327" y="768812"/>
                  </a:cubicBezTo>
                  <a:cubicBezTo>
                    <a:pt x="197013" y="793126"/>
                    <a:pt x="164036" y="806786"/>
                    <a:pt x="129651" y="806786"/>
                  </a:cubicBezTo>
                  <a:lnTo>
                    <a:pt x="129651" y="806786"/>
                  </a:lnTo>
                  <a:cubicBezTo>
                    <a:pt x="95265" y="806786"/>
                    <a:pt x="62288" y="793126"/>
                    <a:pt x="37974" y="768812"/>
                  </a:cubicBezTo>
                  <a:cubicBezTo>
                    <a:pt x="13660" y="744498"/>
                    <a:pt x="0" y="711521"/>
                    <a:pt x="0" y="677135"/>
                  </a:cubicBezTo>
                  <a:lnTo>
                    <a:pt x="0" y="129651"/>
                  </a:lnTo>
                  <a:cubicBezTo>
                    <a:pt x="0" y="95265"/>
                    <a:pt x="13660" y="62288"/>
                    <a:pt x="37974" y="37974"/>
                  </a:cubicBezTo>
                  <a:cubicBezTo>
                    <a:pt x="62288" y="13660"/>
                    <a:pt x="95265" y="0"/>
                    <a:pt x="129651" y="0"/>
                  </a:cubicBezTo>
                  <a:close/>
                </a:path>
              </a:pathLst>
            </a:custGeom>
            <a:solidFill>
              <a:srgbClr val="BEC869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259301" cy="84488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12396118" y="7897519"/>
            <a:ext cx="4681084" cy="11977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21"/>
              </a:lnSpc>
            </a:pPr>
            <a:r>
              <a:rPr lang="en-US" sz="2443" b="true">
                <a:solidFill>
                  <a:srgbClr val="1E1E1E"/>
                </a:solidFill>
                <a:latin typeface="Lato Bold"/>
                <a:ea typeface="Lato Bold"/>
                <a:cs typeface="Lato Bold"/>
                <a:sym typeface="Lato Bold"/>
              </a:rPr>
              <a:t>Darius Murray LMHC</a:t>
            </a:r>
          </a:p>
          <a:p>
            <a:pPr algn="ctr">
              <a:lnSpc>
                <a:spcPts val="3140"/>
              </a:lnSpc>
            </a:pPr>
            <a:r>
              <a:rPr lang="en-US" sz="2243">
                <a:solidFill>
                  <a:srgbClr val="1E1E1E"/>
                </a:solidFill>
                <a:latin typeface="Lato"/>
                <a:ea typeface="Lato"/>
                <a:cs typeface="Lato"/>
                <a:sym typeface="Lato"/>
              </a:rPr>
              <a:t>Founder </a:t>
            </a:r>
          </a:p>
          <a:p>
            <a:pPr algn="ctr">
              <a:lnSpc>
                <a:spcPts val="3140"/>
              </a:lnSpc>
              <a:spcBef>
                <a:spcPct val="0"/>
              </a:spcBef>
            </a:pPr>
            <a:r>
              <a:rPr lang="en-US" sz="2243">
                <a:solidFill>
                  <a:srgbClr val="1E1E1E"/>
                </a:solidFill>
                <a:latin typeface="Lato"/>
                <a:ea typeface="Lato"/>
                <a:cs typeface="Lato"/>
                <a:sym typeface="Lato"/>
              </a:rPr>
              <a:t>ReAbleU Therapy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6005938" y="-115059"/>
            <a:ext cx="11902251" cy="15254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18"/>
              </a:lnSpc>
            </a:pPr>
            <a:r>
              <a:rPr lang="en-US" sz="8941" b="true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Introductions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B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736843" cy="10287000"/>
          </a:xfrm>
          <a:custGeom>
            <a:avLst/>
            <a:gdLst/>
            <a:ahLst/>
            <a:cxnLst/>
            <a:rect r="r" b="b" t="t" l="l"/>
            <a:pathLst>
              <a:path h="10287000" w="18736843">
                <a:moveTo>
                  <a:pt x="0" y="0"/>
                </a:moveTo>
                <a:lnTo>
                  <a:pt x="18736843" y="0"/>
                </a:lnTo>
                <a:lnTo>
                  <a:pt x="18736843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2389" b="-6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177285" y="1410421"/>
            <a:ext cx="13559558" cy="10181995"/>
          </a:xfrm>
          <a:custGeom>
            <a:avLst/>
            <a:gdLst/>
            <a:ahLst/>
            <a:cxnLst/>
            <a:rect r="r" b="b" t="t" l="l"/>
            <a:pathLst>
              <a:path h="10181995" w="13559558">
                <a:moveTo>
                  <a:pt x="0" y="0"/>
                </a:moveTo>
                <a:lnTo>
                  <a:pt x="13559558" y="0"/>
                </a:lnTo>
                <a:lnTo>
                  <a:pt x="13559558" y="10181995"/>
                </a:lnTo>
                <a:lnTo>
                  <a:pt x="0" y="1018199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146901" y="0"/>
            <a:ext cx="9875177" cy="1368654"/>
          </a:xfrm>
          <a:custGeom>
            <a:avLst/>
            <a:gdLst/>
            <a:ahLst/>
            <a:cxnLst/>
            <a:rect r="r" b="b" t="t" l="l"/>
            <a:pathLst>
              <a:path h="1368654" w="9875177">
                <a:moveTo>
                  <a:pt x="0" y="0"/>
                </a:moveTo>
                <a:lnTo>
                  <a:pt x="9875177" y="0"/>
                </a:lnTo>
                <a:lnTo>
                  <a:pt x="9875177" y="1368654"/>
                </a:lnTo>
                <a:lnTo>
                  <a:pt x="0" y="136865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124798" r="0" b="-3051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385740" y="-115059"/>
            <a:ext cx="14522449" cy="15254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18"/>
              </a:lnSpc>
            </a:pPr>
            <a:r>
              <a:rPr lang="en-US" sz="8941" b="true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Program Implementation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5146844" y="1410421"/>
            <a:ext cx="6158878" cy="2409425"/>
            <a:chOff x="0" y="0"/>
            <a:chExt cx="2344136" cy="91705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344136" cy="917053"/>
            </a:xfrm>
            <a:custGeom>
              <a:avLst/>
              <a:gdLst/>
              <a:ahLst/>
              <a:cxnLst/>
              <a:rect r="r" b="b" t="t" l="l"/>
              <a:pathLst>
                <a:path h="917053" w="2344136">
                  <a:moveTo>
                    <a:pt x="0" y="0"/>
                  </a:moveTo>
                  <a:lnTo>
                    <a:pt x="2344136" y="0"/>
                  </a:lnTo>
                  <a:lnTo>
                    <a:pt x="2344136" y="917053"/>
                  </a:lnTo>
                  <a:lnTo>
                    <a:pt x="0" y="917053"/>
                  </a:lnTo>
                  <a:close/>
                </a:path>
              </a:pathLst>
            </a:custGeom>
            <a:solidFill>
              <a:srgbClr val="BEC869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2344136" cy="9646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64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1831407" y="1522196"/>
            <a:ext cx="6253312" cy="4214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00"/>
              </a:lnSpc>
            </a:pPr>
            <a:r>
              <a:rPr lang="en-US" sz="2428" b="true">
                <a:solidFill>
                  <a:srgbClr val="BEC869"/>
                </a:solidFill>
                <a:latin typeface="Lato Bold"/>
                <a:ea typeface="Lato Bold"/>
                <a:cs typeface="Lato Bold"/>
                <a:sym typeface="Lato Bold"/>
              </a:rPr>
              <a:t>After Launch - Maintaining Success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953190" y="2006731"/>
            <a:ext cx="4606316" cy="1509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33958" indent="-166979" lvl="1">
              <a:lnSpc>
                <a:spcPts val="2428"/>
              </a:lnSpc>
              <a:buFont typeface="Arial"/>
              <a:buChar char="•"/>
            </a:pPr>
            <a:r>
              <a:rPr lang="en-US" sz="1546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Build the foundation</a:t>
            </a:r>
          </a:p>
          <a:p>
            <a:pPr algn="l" marL="333958" indent="-166979" lvl="1">
              <a:lnSpc>
                <a:spcPts val="2428"/>
              </a:lnSpc>
              <a:buFont typeface="Arial"/>
              <a:buChar char="•"/>
            </a:pPr>
            <a:r>
              <a:rPr lang="en-US" sz="1546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Finding therapists who reflect our students’ backgrounds.</a:t>
            </a:r>
          </a:p>
          <a:p>
            <a:pPr algn="l" marL="333958" indent="-166979" lvl="1">
              <a:lnSpc>
                <a:spcPts val="2428"/>
              </a:lnSpc>
              <a:buFont typeface="Arial"/>
              <a:buChar char="•"/>
            </a:pPr>
            <a:r>
              <a:rPr lang="en-US" sz="1546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Strategic partnerships (ReAbleU Therapy, community resources).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1831407" y="2006731"/>
            <a:ext cx="6253312" cy="18131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34646" indent="-167323" lvl="1">
              <a:lnSpc>
                <a:spcPts val="2433"/>
              </a:lnSpc>
              <a:buFont typeface="Arial"/>
              <a:buChar char="•"/>
            </a:pPr>
            <a:r>
              <a:rPr lang="en-US" sz="155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Consistently create a stigma-free culture for youth and parents.</a:t>
            </a:r>
          </a:p>
          <a:p>
            <a:pPr algn="l" marL="334646" indent="-167323" lvl="1">
              <a:lnSpc>
                <a:spcPts val="2433"/>
              </a:lnSpc>
              <a:buFont typeface="Arial"/>
              <a:buChar char="•"/>
            </a:pPr>
            <a:r>
              <a:rPr lang="en-US" sz="155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Continue to diversify, try not to make it stale</a:t>
            </a:r>
          </a:p>
          <a:p>
            <a:pPr algn="l" marL="334646" indent="-167323" lvl="1">
              <a:lnSpc>
                <a:spcPts val="2433"/>
              </a:lnSpc>
              <a:buFont typeface="Arial"/>
              <a:buChar char="•"/>
            </a:pPr>
            <a:r>
              <a:rPr lang="en-US" sz="155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Check ins and communication with your therapist is paramount to the success of the program</a:t>
            </a:r>
          </a:p>
          <a:p>
            <a:pPr algn="l" marL="669291" indent="-223097" lvl="2">
              <a:lnSpc>
                <a:spcPts val="2433"/>
              </a:lnSpc>
              <a:buFont typeface="Arial"/>
              <a:buChar char="⚬"/>
            </a:pPr>
            <a:r>
              <a:rPr lang="en-US" sz="155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Darius Murray is usually our first call</a:t>
            </a:r>
          </a:p>
          <a:p>
            <a:pPr algn="l" marL="669291" indent="-223097" lvl="2">
              <a:lnSpc>
                <a:spcPts val="2433"/>
              </a:lnSpc>
              <a:buFont typeface="Arial"/>
              <a:buChar char="⚬"/>
            </a:pPr>
            <a:r>
              <a:rPr lang="en-US" sz="155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We don’t reach out when it’s too late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927932" y="1502834"/>
            <a:ext cx="4777278" cy="4238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00"/>
              </a:lnSpc>
            </a:pPr>
            <a:r>
              <a:rPr lang="en-US" b="true" sz="2428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Before Launch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5750920" y="3857946"/>
            <a:ext cx="11517198" cy="7620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b="true" sz="4499">
                <a:solidFill>
                  <a:srgbClr val="BEC869"/>
                </a:solidFill>
                <a:latin typeface="Lato Bold"/>
                <a:ea typeface="Lato Bold"/>
                <a:cs typeface="Lato Bold"/>
                <a:sym typeface="Lato Bold"/>
              </a:rPr>
              <a:t>The EmpowerU Pipeline 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5186102" y="4760950"/>
            <a:ext cx="4521010" cy="2288761"/>
            <a:chOff x="0" y="0"/>
            <a:chExt cx="1605531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605531" cy="812800"/>
            </a:xfrm>
            <a:custGeom>
              <a:avLst/>
              <a:gdLst/>
              <a:ahLst/>
              <a:cxnLst/>
              <a:rect r="r" b="b" t="t" l="l"/>
              <a:pathLst>
                <a:path h="812800" w="1605531">
                  <a:moveTo>
                    <a:pt x="0" y="0"/>
                  </a:moveTo>
                  <a:lnTo>
                    <a:pt x="1605531" y="0"/>
                  </a:lnTo>
                  <a:lnTo>
                    <a:pt x="1605531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28575"/>
              <a:ext cx="1605531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70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9703641" y="4743772"/>
            <a:ext cx="4521010" cy="2288761"/>
            <a:chOff x="0" y="0"/>
            <a:chExt cx="1605531" cy="8128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605531" cy="812800"/>
            </a:xfrm>
            <a:custGeom>
              <a:avLst/>
              <a:gdLst/>
              <a:ahLst/>
              <a:cxnLst/>
              <a:rect r="r" b="b" t="t" l="l"/>
              <a:pathLst>
                <a:path h="812800" w="1605531">
                  <a:moveTo>
                    <a:pt x="0" y="0"/>
                  </a:moveTo>
                  <a:lnTo>
                    <a:pt x="1605531" y="0"/>
                  </a:lnTo>
                  <a:lnTo>
                    <a:pt x="1605531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EC869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28575"/>
              <a:ext cx="1605531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70"/>
                </a:lnSpc>
              </a:pPr>
            </a:p>
          </p:txBody>
        </p:sp>
      </p:grpSp>
      <p:sp>
        <p:nvSpPr>
          <p:cNvPr name="Freeform 20" id="20"/>
          <p:cNvSpPr/>
          <p:nvPr/>
        </p:nvSpPr>
        <p:spPr>
          <a:xfrm flipH="false" flipV="false" rot="0">
            <a:off x="7184945" y="4830367"/>
            <a:ext cx="523325" cy="523325"/>
          </a:xfrm>
          <a:custGeom>
            <a:avLst/>
            <a:gdLst/>
            <a:ahLst/>
            <a:cxnLst/>
            <a:rect r="r" b="b" t="t" l="l"/>
            <a:pathLst>
              <a:path h="523325" w="523325">
                <a:moveTo>
                  <a:pt x="0" y="0"/>
                </a:moveTo>
                <a:lnTo>
                  <a:pt x="523325" y="0"/>
                </a:lnTo>
                <a:lnTo>
                  <a:pt x="523325" y="523325"/>
                </a:lnTo>
                <a:lnTo>
                  <a:pt x="0" y="52332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1704219" y="4830367"/>
            <a:ext cx="523325" cy="523325"/>
          </a:xfrm>
          <a:custGeom>
            <a:avLst/>
            <a:gdLst/>
            <a:ahLst/>
            <a:cxnLst/>
            <a:rect r="r" b="b" t="t" l="l"/>
            <a:pathLst>
              <a:path h="523325" w="523325">
                <a:moveTo>
                  <a:pt x="0" y="0"/>
                </a:moveTo>
                <a:lnTo>
                  <a:pt x="523325" y="0"/>
                </a:lnTo>
                <a:lnTo>
                  <a:pt x="523325" y="523325"/>
                </a:lnTo>
                <a:lnTo>
                  <a:pt x="0" y="52332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16179108" y="4830367"/>
            <a:ext cx="523325" cy="523325"/>
          </a:xfrm>
          <a:custGeom>
            <a:avLst/>
            <a:gdLst/>
            <a:ahLst/>
            <a:cxnLst/>
            <a:rect r="r" b="b" t="t" l="l"/>
            <a:pathLst>
              <a:path h="523325" w="523325">
                <a:moveTo>
                  <a:pt x="0" y="0"/>
                </a:moveTo>
                <a:lnTo>
                  <a:pt x="523324" y="0"/>
                </a:lnTo>
                <a:lnTo>
                  <a:pt x="523324" y="523325"/>
                </a:lnTo>
                <a:lnTo>
                  <a:pt x="0" y="52332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3" id="23"/>
          <p:cNvSpPr txBox="true"/>
          <p:nvPr/>
        </p:nvSpPr>
        <p:spPr>
          <a:xfrm rot="0">
            <a:off x="5267210" y="5373212"/>
            <a:ext cx="4358794" cy="12035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33"/>
              </a:lnSpc>
            </a:pPr>
            <a:r>
              <a:rPr lang="en-US" b="true" sz="1549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The EmpowerU Mental Health Program is introduced during the intake meeting, often sparking interest from the student or family and planting the seed as an available support option.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0246505" y="5425207"/>
            <a:ext cx="3438753" cy="12035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33"/>
              </a:lnSpc>
            </a:pPr>
            <a:r>
              <a:rPr lang="en-US" sz="1549" b="true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Studen</a:t>
            </a:r>
            <a:r>
              <a:rPr lang="en-US" b="true" sz="1549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t then attends monthly Growth &amp; Reflection Workshops and is exposed to discussions and activities around mental health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4819416" y="5425207"/>
            <a:ext cx="3242707" cy="12035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33"/>
              </a:lnSpc>
            </a:pPr>
            <a:r>
              <a:rPr lang="en-US" b="true" sz="1549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Students and families see him at family nights, on our social medias, and at some events that he can make it to.</a:t>
            </a:r>
          </a:p>
        </p:txBody>
      </p:sp>
      <p:grpSp>
        <p:nvGrpSpPr>
          <p:cNvPr name="Group 26" id="26"/>
          <p:cNvGrpSpPr/>
          <p:nvPr/>
        </p:nvGrpSpPr>
        <p:grpSpPr>
          <a:xfrm rot="0">
            <a:off x="16932190" y="108062"/>
            <a:ext cx="1152529" cy="1152529"/>
            <a:chOff x="0" y="0"/>
            <a:chExt cx="812800" cy="81280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2"/>
              <a:stretch>
                <a:fillRect l="0" t="0" r="0" b="0"/>
              </a:stretch>
            </a:blipFill>
          </p:spPr>
        </p:sp>
      </p:grpSp>
      <p:sp>
        <p:nvSpPr>
          <p:cNvPr name="AutoShape 28" id="28"/>
          <p:cNvSpPr/>
          <p:nvPr/>
        </p:nvSpPr>
        <p:spPr>
          <a:xfrm flipV="true">
            <a:off x="7022431" y="7871239"/>
            <a:ext cx="0" cy="2210140"/>
          </a:xfrm>
          <a:prstGeom prst="line">
            <a:avLst/>
          </a:prstGeom>
          <a:ln cap="flat" w="9525">
            <a:solidFill>
              <a:srgbClr val="BEC869"/>
            </a:solidFill>
            <a:prstDash val="solid"/>
            <a:headEnd type="oval" len="lg" w="lg"/>
            <a:tailEnd type="none" len="sm" w="sm"/>
          </a:ln>
        </p:spPr>
      </p:sp>
      <p:grpSp>
        <p:nvGrpSpPr>
          <p:cNvPr name="Group 29" id="29"/>
          <p:cNvGrpSpPr/>
          <p:nvPr/>
        </p:nvGrpSpPr>
        <p:grpSpPr>
          <a:xfrm rot="0">
            <a:off x="6735464" y="7573542"/>
            <a:ext cx="1965624" cy="641216"/>
            <a:chOff x="0" y="0"/>
            <a:chExt cx="782839" cy="255374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782839" cy="255374"/>
            </a:xfrm>
            <a:custGeom>
              <a:avLst/>
              <a:gdLst/>
              <a:ahLst/>
              <a:cxnLst/>
              <a:rect r="r" b="b" t="t" l="l"/>
              <a:pathLst>
                <a:path h="255374" w="782839">
                  <a:moveTo>
                    <a:pt x="127687" y="0"/>
                  </a:moveTo>
                  <a:lnTo>
                    <a:pt x="655152" y="0"/>
                  </a:lnTo>
                  <a:cubicBezTo>
                    <a:pt x="725672" y="0"/>
                    <a:pt x="782839" y="57167"/>
                    <a:pt x="782839" y="127687"/>
                  </a:cubicBezTo>
                  <a:lnTo>
                    <a:pt x="782839" y="127687"/>
                  </a:lnTo>
                  <a:cubicBezTo>
                    <a:pt x="782839" y="161552"/>
                    <a:pt x="769387" y="194029"/>
                    <a:pt x="745441" y="217975"/>
                  </a:cubicBezTo>
                  <a:cubicBezTo>
                    <a:pt x="721495" y="241921"/>
                    <a:pt x="689017" y="255374"/>
                    <a:pt x="655152" y="255374"/>
                  </a:cubicBezTo>
                  <a:lnTo>
                    <a:pt x="127687" y="255374"/>
                  </a:lnTo>
                  <a:cubicBezTo>
                    <a:pt x="57167" y="255374"/>
                    <a:pt x="0" y="198206"/>
                    <a:pt x="0" y="127687"/>
                  </a:cubicBezTo>
                  <a:lnTo>
                    <a:pt x="0" y="127687"/>
                  </a:lnTo>
                  <a:cubicBezTo>
                    <a:pt x="0" y="57167"/>
                    <a:pt x="57167" y="0"/>
                    <a:pt x="127687" y="0"/>
                  </a:cubicBezTo>
                  <a:close/>
                </a:path>
              </a:pathLst>
            </a:custGeom>
            <a:solidFill>
              <a:srgbClr val="BEC869"/>
            </a:solidFill>
          </p:spPr>
        </p:sp>
        <p:sp>
          <p:nvSpPr>
            <p:cNvPr name="TextBox 31" id="31"/>
            <p:cNvSpPr txBox="true"/>
            <p:nvPr/>
          </p:nvSpPr>
          <p:spPr>
            <a:xfrm>
              <a:off x="0" y="-38100"/>
              <a:ext cx="782839" cy="293474"/>
            </a:xfrm>
            <a:prstGeom prst="rect">
              <a:avLst/>
            </a:prstGeom>
          </p:spPr>
          <p:txBody>
            <a:bodyPr anchor="ctr" rtlCol="false" tIns="53774" lIns="53774" bIns="53774" rIns="53774"/>
            <a:lstStyle/>
            <a:p>
              <a:pPr algn="ctr">
                <a:lnSpc>
                  <a:spcPts val="2239"/>
                </a:lnSpc>
              </a:pP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6522690" y="7354270"/>
            <a:ext cx="1023282" cy="1023282"/>
            <a:chOff x="0" y="0"/>
            <a:chExt cx="812800" cy="812800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EC869"/>
            </a:solidFill>
          </p:spPr>
        </p:sp>
        <p:sp>
          <p:nvSpPr>
            <p:cNvPr name="TextBox 34" id="34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39"/>
                </a:lnSpc>
              </a:pPr>
            </a:p>
          </p:txBody>
        </p:sp>
      </p:grpSp>
      <p:sp>
        <p:nvSpPr>
          <p:cNvPr name="Freeform 35" id="35"/>
          <p:cNvSpPr/>
          <p:nvPr/>
        </p:nvSpPr>
        <p:spPr>
          <a:xfrm flipH="false" flipV="false" rot="0">
            <a:off x="6368348" y="7202111"/>
            <a:ext cx="1006318" cy="1012647"/>
          </a:xfrm>
          <a:custGeom>
            <a:avLst/>
            <a:gdLst/>
            <a:ahLst/>
            <a:cxnLst/>
            <a:rect r="r" b="b" t="t" l="l"/>
            <a:pathLst>
              <a:path h="1012647" w="1006318">
                <a:moveTo>
                  <a:pt x="0" y="0"/>
                </a:moveTo>
                <a:lnTo>
                  <a:pt x="1006318" y="0"/>
                </a:lnTo>
                <a:lnTo>
                  <a:pt x="1006318" y="1012646"/>
                </a:lnTo>
                <a:lnTo>
                  <a:pt x="0" y="101264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36" id="36"/>
          <p:cNvSpPr/>
          <p:nvPr/>
        </p:nvSpPr>
        <p:spPr>
          <a:xfrm flipV="true">
            <a:off x="9642989" y="7871239"/>
            <a:ext cx="0" cy="2210140"/>
          </a:xfrm>
          <a:prstGeom prst="line">
            <a:avLst/>
          </a:prstGeom>
          <a:ln cap="flat" w="9525">
            <a:solidFill>
              <a:srgbClr val="BEC869"/>
            </a:solidFill>
            <a:prstDash val="solid"/>
            <a:headEnd type="oval" len="lg" w="lg"/>
            <a:tailEnd type="none" len="sm" w="sm"/>
          </a:ln>
        </p:spPr>
      </p:sp>
      <p:grpSp>
        <p:nvGrpSpPr>
          <p:cNvPr name="Group 37" id="37"/>
          <p:cNvGrpSpPr/>
          <p:nvPr/>
        </p:nvGrpSpPr>
        <p:grpSpPr>
          <a:xfrm rot="0">
            <a:off x="9356022" y="7573542"/>
            <a:ext cx="1962417" cy="641216"/>
            <a:chOff x="0" y="0"/>
            <a:chExt cx="781562" cy="255374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781562" cy="255374"/>
            </a:xfrm>
            <a:custGeom>
              <a:avLst/>
              <a:gdLst/>
              <a:ahLst/>
              <a:cxnLst/>
              <a:rect r="r" b="b" t="t" l="l"/>
              <a:pathLst>
                <a:path h="255374" w="781562">
                  <a:moveTo>
                    <a:pt x="127687" y="0"/>
                  </a:moveTo>
                  <a:lnTo>
                    <a:pt x="653875" y="0"/>
                  </a:lnTo>
                  <a:cubicBezTo>
                    <a:pt x="724395" y="0"/>
                    <a:pt x="781562" y="57167"/>
                    <a:pt x="781562" y="127687"/>
                  </a:cubicBezTo>
                  <a:lnTo>
                    <a:pt x="781562" y="127687"/>
                  </a:lnTo>
                  <a:cubicBezTo>
                    <a:pt x="781562" y="161552"/>
                    <a:pt x="768109" y="194029"/>
                    <a:pt x="744163" y="217975"/>
                  </a:cubicBezTo>
                  <a:cubicBezTo>
                    <a:pt x="720218" y="241921"/>
                    <a:pt x="687740" y="255374"/>
                    <a:pt x="653875" y="255374"/>
                  </a:cubicBezTo>
                  <a:lnTo>
                    <a:pt x="127687" y="255374"/>
                  </a:lnTo>
                  <a:cubicBezTo>
                    <a:pt x="57167" y="255374"/>
                    <a:pt x="0" y="198206"/>
                    <a:pt x="0" y="127687"/>
                  </a:cubicBezTo>
                  <a:lnTo>
                    <a:pt x="0" y="127687"/>
                  </a:lnTo>
                  <a:cubicBezTo>
                    <a:pt x="0" y="57167"/>
                    <a:pt x="57167" y="0"/>
                    <a:pt x="127687" y="0"/>
                  </a:cubicBezTo>
                  <a:close/>
                </a:path>
              </a:pathLst>
            </a:custGeom>
            <a:solidFill>
              <a:srgbClr val="BEC869"/>
            </a:solidFill>
          </p:spPr>
        </p:sp>
        <p:sp>
          <p:nvSpPr>
            <p:cNvPr name="TextBox 39" id="39"/>
            <p:cNvSpPr txBox="true"/>
            <p:nvPr/>
          </p:nvSpPr>
          <p:spPr>
            <a:xfrm>
              <a:off x="0" y="-38100"/>
              <a:ext cx="781562" cy="293474"/>
            </a:xfrm>
            <a:prstGeom prst="rect">
              <a:avLst/>
            </a:prstGeom>
          </p:spPr>
          <p:txBody>
            <a:bodyPr anchor="ctr" rtlCol="false" tIns="53774" lIns="53774" bIns="53774" rIns="53774"/>
            <a:lstStyle/>
            <a:p>
              <a:pPr algn="ctr">
                <a:lnSpc>
                  <a:spcPts val="2239"/>
                </a:lnSpc>
              </a:pPr>
            </a:p>
          </p:txBody>
        </p:sp>
      </p:grpSp>
      <p:grpSp>
        <p:nvGrpSpPr>
          <p:cNvPr name="Group 40" id="40"/>
          <p:cNvGrpSpPr/>
          <p:nvPr/>
        </p:nvGrpSpPr>
        <p:grpSpPr>
          <a:xfrm rot="0">
            <a:off x="9143249" y="7354270"/>
            <a:ext cx="1023282" cy="1023282"/>
            <a:chOff x="0" y="0"/>
            <a:chExt cx="812800" cy="812800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EC869"/>
            </a:solidFill>
          </p:spPr>
        </p:sp>
        <p:sp>
          <p:nvSpPr>
            <p:cNvPr name="TextBox 42" id="42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39"/>
                </a:lnSpc>
              </a:pPr>
            </a:p>
          </p:txBody>
        </p:sp>
      </p:grpSp>
      <p:sp>
        <p:nvSpPr>
          <p:cNvPr name="Freeform 43" id="43"/>
          <p:cNvSpPr/>
          <p:nvPr/>
        </p:nvSpPr>
        <p:spPr>
          <a:xfrm flipH="false" flipV="false" rot="0">
            <a:off x="8988906" y="7202111"/>
            <a:ext cx="1006318" cy="1012647"/>
          </a:xfrm>
          <a:custGeom>
            <a:avLst/>
            <a:gdLst/>
            <a:ahLst/>
            <a:cxnLst/>
            <a:rect r="r" b="b" t="t" l="l"/>
            <a:pathLst>
              <a:path h="1012647" w="1006318">
                <a:moveTo>
                  <a:pt x="0" y="0"/>
                </a:moveTo>
                <a:lnTo>
                  <a:pt x="1006318" y="0"/>
                </a:lnTo>
                <a:lnTo>
                  <a:pt x="1006318" y="1012646"/>
                </a:lnTo>
                <a:lnTo>
                  <a:pt x="0" y="101264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44" id="44"/>
          <p:cNvSpPr/>
          <p:nvPr/>
        </p:nvSpPr>
        <p:spPr>
          <a:xfrm flipV="true">
            <a:off x="12260340" y="7871239"/>
            <a:ext cx="0" cy="2210140"/>
          </a:xfrm>
          <a:prstGeom prst="line">
            <a:avLst/>
          </a:prstGeom>
          <a:ln cap="flat" w="9525">
            <a:solidFill>
              <a:srgbClr val="BEC869"/>
            </a:solidFill>
            <a:prstDash val="solid"/>
            <a:headEnd type="oval" len="lg" w="lg"/>
            <a:tailEnd type="none" len="sm" w="sm"/>
          </a:ln>
        </p:spPr>
      </p:sp>
      <p:grpSp>
        <p:nvGrpSpPr>
          <p:cNvPr name="Group 45" id="45"/>
          <p:cNvGrpSpPr/>
          <p:nvPr/>
        </p:nvGrpSpPr>
        <p:grpSpPr>
          <a:xfrm rot="0">
            <a:off x="11973374" y="7573542"/>
            <a:ext cx="1961804" cy="641216"/>
            <a:chOff x="0" y="0"/>
            <a:chExt cx="781318" cy="255374"/>
          </a:xfrm>
        </p:grpSpPr>
        <p:sp>
          <p:nvSpPr>
            <p:cNvPr name="Freeform 46" id="46"/>
            <p:cNvSpPr/>
            <p:nvPr/>
          </p:nvSpPr>
          <p:spPr>
            <a:xfrm flipH="false" flipV="false" rot="0">
              <a:off x="0" y="0"/>
              <a:ext cx="781318" cy="255374"/>
            </a:xfrm>
            <a:custGeom>
              <a:avLst/>
              <a:gdLst/>
              <a:ahLst/>
              <a:cxnLst/>
              <a:rect r="r" b="b" t="t" l="l"/>
              <a:pathLst>
                <a:path h="255374" w="781318">
                  <a:moveTo>
                    <a:pt x="127687" y="0"/>
                  </a:moveTo>
                  <a:lnTo>
                    <a:pt x="653631" y="0"/>
                  </a:lnTo>
                  <a:cubicBezTo>
                    <a:pt x="724151" y="0"/>
                    <a:pt x="781318" y="57167"/>
                    <a:pt x="781318" y="127687"/>
                  </a:cubicBezTo>
                  <a:lnTo>
                    <a:pt x="781318" y="127687"/>
                  </a:lnTo>
                  <a:cubicBezTo>
                    <a:pt x="781318" y="161552"/>
                    <a:pt x="767865" y="194029"/>
                    <a:pt x="743919" y="217975"/>
                  </a:cubicBezTo>
                  <a:cubicBezTo>
                    <a:pt x="719973" y="241921"/>
                    <a:pt x="687496" y="255374"/>
                    <a:pt x="653631" y="255374"/>
                  </a:cubicBezTo>
                  <a:lnTo>
                    <a:pt x="127687" y="255374"/>
                  </a:lnTo>
                  <a:cubicBezTo>
                    <a:pt x="57167" y="255374"/>
                    <a:pt x="0" y="198206"/>
                    <a:pt x="0" y="127687"/>
                  </a:cubicBezTo>
                  <a:lnTo>
                    <a:pt x="0" y="127687"/>
                  </a:lnTo>
                  <a:cubicBezTo>
                    <a:pt x="0" y="57167"/>
                    <a:pt x="57167" y="0"/>
                    <a:pt x="127687" y="0"/>
                  </a:cubicBezTo>
                  <a:close/>
                </a:path>
              </a:pathLst>
            </a:custGeom>
            <a:solidFill>
              <a:srgbClr val="BEC869"/>
            </a:solidFill>
          </p:spPr>
        </p:sp>
        <p:sp>
          <p:nvSpPr>
            <p:cNvPr name="TextBox 47" id="47"/>
            <p:cNvSpPr txBox="true"/>
            <p:nvPr/>
          </p:nvSpPr>
          <p:spPr>
            <a:xfrm>
              <a:off x="0" y="-38100"/>
              <a:ext cx="781318" cy="293474"/>
            </a:xfrm>
            <a:prstGeom prst="rect">
              <a:avLst/>
            </a:prstGeom>
          </p:spPr>
          <p:txBody>
            <a:bodyPr anchor="ctr" rtlCol="false" tIns="53774" lIns="53774" bIns="53774" rIns="53774"/>
            <a:lstStyle/>
            <a:p>
              <a:pPr algn="ctr">
                <a:lnSpc>
                  <a:spcPts val="2239"/>
                </a:lnSpc>
              </a:pPr>
            </a:p>
          </p:txBody>
        </p:sp>
      </p:grpSp>
      <p:grpSp>
        <p:nvGrpSpPr>
          <p:cNvPr name="Group 48" id="48"/>
          <p:cNvGrpSpPr/>
          <p:nvPr/>
        </p:nvGrpSpPr>
        <p:grpSpPr>
          <a:xfrm rot="0">
            <a:off x="11760600" y="7354270"/>
            <a:ext cx="1023282" cy="1023282"/>
            <a:chOff x="0" y="0"/>
            <a:chExt cx="812800" cy="812800"/>
          </a:xfrm>
        </p:grpSpPr>
        <p:sp>
          <p:nvSpPr>
            <p:cNvPr name="Freeform 49" id="4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EC869"/>
            </a:solidFill>
          </p:spPr>
        </p:sp>
        <p:sp>
          <p:nvSpPr>
            <p:cNvPr name="TextBox 50" id="50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39"/>
                </a:lnSpc>
              </a:pPr>
            </a:p>
          </p:txBody>
        </p:sp>
      </p:grpSp>
      <p:sp>
        <p:nvSpPr>
          <p:cNvPr name="Freeform 51" id="51"/>
          <p:cNvSpPr/>
          <p:nvPr/>
        </p:nvSpPr>
        <p:spPr>
          <a:xfrm flipH="false" flipV="false" rot="0">
            <a:off x="11606258" y="7202111"/>
            <a:ext cx="1006318" cy="1012647"/>
          </a:xfrm>
          <a:custGeom>
            <a:avLst/>
            <a:gdLst/>
            <a:ahLst/>
            <a:cxnLst/>
            <a:rect r="r" b="b" t="t" l="l"/>
            <a:pathLst>
              <a:path h="1012647" w="1006318">
                <a:moveTo>
                  <a:pt x="0" y="0"/>
                </a:moveTo>
                <a:lnTo>
                  <a:pt x="1006317" y="0"/>
                </a:lnTo>
                <a:lnTo>
                  <a:pt x="1006317" y="1012646"/>
                </a:lnTo>
                <a:lnTo>
                  <a:pt x="0" y="101264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52" id="52"/>
          <p:cNvSpPr/>
          <p:nvPr/>
        </p:nvSpPr>
        <p:spPr>
          <a:xfrm flipV="true">
            <a:off x="14877078" y="7871239"/>
            <a:ext cx="0" cy="2210140"/>
          </a:xfrm>
          <a:prstGeom prst="line">
            <a:avLst/>
          </a:prstGeom>
          <a:ln cap="flat" w="9525">
            <a:solidFill>
              <a:srgbClr val="BEC869"/>
            </a:solidFill>
            <a:prstDash val="solid"/>
            <a:headEnd type="oval" len="lg" w="lg"/>
            <a:tailEnd type="none" len="sm" w="sm"/>
          </a:ln>
        </p:spPr>
      </p:sp>
      <p:grpSp>
        <p:nvGrpSpPr>
          <p:cNvPr name="Group 53" id="53"/>
          <p:cNvGrpSpPr/>
          <p:nvPr/>
        </p:nvGrpSpPr>
        <p:grpSpPr>
          <a:xfrm rot="0">
            <a:off x="14590112" y="7573542"/>
            <a:ext cx="1965617" cy="641216"/>
            <a:chOff x="0" y="0"/>
            <a:chExt cx="782837" cy="255374"/>
          </a:xfrm>
        </p:grpSpPr>
        <p:sp>
          <p:nvSpPr>
            <p:cNvPr name="Freeform 54" id="54"/>
            <p:cNvSpPr/>
            <p:nvPr/>
          </p:nvSpPr>
          <p:spPr>
            <a:xfrm flipH="false" flipV="false" rot="0">
              <a:off x="0" y="0"/>
              <a:ext cx="782837" cy="255374"/>
            </a:xfrm>
            <a:custGeom>
              <a:avLst/>
              <a:gdLst/>
              <a:ahLst/>
              <a:cxnLst/>
              <a:rect r="r" b="b" t="t" l="l"/>
              <a:pathLst>
                <a:path h="255374" w="782837">
                  <a:moveTo>
                    <a:pt x="127687" y="0"/>
                  </a:moveTo>
                  <a:lnTo>
                    <a:pt x="655150" y="0"/>
                  </a:lnTo>
                  <a:cubicBezTo>
                    <a:pt x="689014" y="0"/>
                    <a:pt x="721492" y="13453"/>
                    <a:pt x="745438" y="37399"/>
                  </a:cubicBezTo>
                  <a:cubicBezTo>
                    <a:pt x="769384" y="61345"/>
                    <a:pt x="782837" y="93822"/>
                    <a:pt x="782837" y="127687"/>
                  </a:cubicBezTo>
                  <a:lnTo>
                    <a:pt x="782837" y="127687"/>
                  </a:lnTo>
                  <a:cubicBezTo>
                    <a:pt x="782837" y="198206"/>
                    <a:pt x="725669" y="255374"/>
                    <a:pt x="655150" y="255374"/>
                  </a:cubicBezTo>
                  <a:lnTo>
                    <a:pt x="127687" y="255374"/>
                  </a:lnTo>
                  <a:cubicBezTo>
                    <a:pt x="57167" y="255374"/>
                    <a:pt x="0" y="198206"/>
                    <a:pt x="0" y="127687"/>
                  </a:cubicBezTo>
                  <a:lnTo>
                    <a:pt x="0" y="127687"/>
                  </a:lnTo>
                  <a:cubicBezTo>
                    <a:pt x="0" y="57167"/>
                    <a:pt x="57167" y="0"/>
                    <a:pt x="127687" y="0"/>
                  </a:cubicBezTo>
                  <a:close/>
                </a:path>
              </a:pathLst>
            </a:custGeom>
            <a:solidFill>
              <a:srgbClr val="BEC869"/>
            </a:solidFill>
          </p:spPr>
        </p:sp>
        <p:sp>
          <p:nvSpPr>
            <p:cNvPr name="TextBox 55" id="55"/>
            <p:cNvSpPr txBox="true"/>
            <p:nvPr/>
          </p:nvSpPr>
          <p:spPr>
            <a:xfrm>
              <a:off x="0" y="-38100"/>
              <a:ext cx="782837" cy="293474"/>
            </a:xfrm>
            <a:prstGeom prst="rect">
              <a:avLst/>
            </a:prstGeom>
          </p:spPr>
          <p:txBody>
            <a:bodyPr anchor="ctr" rtlCol="false" tIns="53774" lIns="53774" bIns="53774" rIns="53774"/>
            <a:lstStyle/>
            <a:p>
              <a:pPr algn="ctr">
                <a:lnSpc>
                  <a:spcPts val="2239"/>
                </a:lnSpc>
              </a:pPr>
            </a:p>
          </p:txBody>
        </p:sp>
      </p:grpSp>
      <p:grpSp>
        <p:nvGrpSpPr>
          <p:cNvPr name="Group 56" id="56"/>
          <p:cNvGrpSpPr/>
          <p:nvPr/>
        </p:nvGrpSpPr>
        <p:grpSpPr>
          <a:xfrm rot="0">
            <a:off x="14377338" y="7354270"/>
            <a:ext cx="1023282" cy="1023282"/>
            <a:chOff x="0" y="0"/>
            <a:chExt cx="812800" cy="812800"/>
          </a:xfrm>
        </p:grpSpPr>
        <p:sp>
          <p:nvSpPr>
            <p:cNvPr name="Freeform 57" id="5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EC869"/>
            </a:solidFill>
          </p:spPr>
        </p:sp>
        <p:sp>
          <p:nvSpPr>
            <p:cNvPr name="TextBox 58" id="58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39"/>
                </a:lnSpc>
              </a:pPr>
            </a:p>
          </p:txBody>
        </p:sp>
      </p:grpSp>
      <p:sp>
        <p:nvSpPr>
          <p:cNvPr name="Freeform 59" id="59"/>
          <p:cNvSpPr/>
          <p:nvPr/>
        </p:nvSpPr>
        <p:spPr>
          <a:xfrm flipH="false" flipV="false" rot="0">
            <a:off x="14222996" y="7202111"/>
            <a:ext cx="1006318" cy="1012647"/>
          </a:xfrm>
          <a:custGeom>
            <a:avLst/>
            <a:gdLst/>
            <a:ahLst/>
            <a:cxnLst/>
            <a:rect r="r" b="b" t="t" l="l"/>
            <a:pathLst>
              <a:path h="1012647" w="1006318">
                <a:moveTo>
                  <a:pt x="0" y="0"/>
                </a:moveTo>
                <a:lnTo>
                  <a:pt x="1006317" y="0"/>
                </a:lnTo>
                <a:lnTo>
                  <a:pt x="1006317" y="1012646"/>
                </a:lnTo>
                <a:lnTo>
                  <a:pt x="0" y="101264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0" id="60"/>
          <p:cNvSpPr/>
          <p:nvPr/>
        </p:nvSpPr>
        <p:spPr>
          <a:xfrm flipH="false" flipV="false" rot="0">
            <a:off x="9485298" y="7696319"/>
            <a:ext cx="339183" cy="339183"/>
          </a:xfrm>
          <a:custGeom>
            <a:avLst/>
            <a:gdLst/>
            <a:ahLst/>
            <a:cxnLst/>
            <a:rect r="r" b="b" t="t" l="l"/>
            <a:pathLst>
              <a:path h="339183" w="339183">
                <a:moveTo>
                  <a:pt x="0" y="0"/>
                </a:moveTo>
                <a:lnTo>
                  <a:pt x="339183" y="0"/>
                </a:lnTo>
                <a:lnTo>
                  <a:pt x="339183" y="339183"/>
                </a:lnTo>
                <a:lnTo>
                  <a:pt x="0" y="33918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61" id="61"/>
          <p:cNvSpPr/>
          <p:nvPr/>
        </p:nvSpPr>
        <p:spPr>
          <a:xfrm flipH="false" flipV="false" rot="0">
            <a:off x="6864315" y="7696319"/>
            <a:ext cx="340033" cy="339183"/>
          </a:xfrm>
          <a:custGeom>
            <a:avLst/>
            <a:gdLst/>
            <a:ahLst/>
            <a:cxnLst/>
            <a:rect r="r" b="b" t="t" l="l"/>
            <a:pathLst>
              <a:path h="339183" w="340033">
                <a:moveTo>
                  <a:pt x="0" y="0"/>
                </a:moveTo>
                <a:lnTo>
                  <a:pt x="340033" y="0"/>
                </a:lnTo>
                <a:lnTo>
                  <a:pt x="340033" y="339183"/>
                </a:lnTo>
                <a:lnTo>
                  <a:pt x="0" y="339183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2" id="62"/>
          <p:cNvSpPr/>
          <p:nvPr/>
        </p:nvSpPr>
        <p:spPr>
          <a:xfrm flipH="false" flipV="false" rot="0">
            <a:off x="12102225" y="7696319"/>
            <a:ext cx="340033" cy="339183"/>
          </a:xfrm>
          <a:custGeom>
            <a:avLst/>
            <a:gdLst/>
            <a:ahLst/>
            <a:cxnLst/>
            <a:rect r="r" b="b" t="t" l="l"/>
            <a:pathLst>
              <a:path h="339183" w="340033">
                <a:moveTo>
                  <a:pt x="0" y="0"/>
                </a:moveTo>
                <a:lnTo>
                  <a:pt x="340032" y="0"/>
                </a:lnTo>
                <a:lnTo>
                  <a:pt x="340032" y="339183"/>
                </a:lnTo>
                <a:lnTo>
                  <a:pt x="0" y="339183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63" id="63"/>
          <p:cNvSpPr/>
          <p:nvPr/>
        </p:nvSpPr>
        <p:spPr>
          <a:xfrm flipH="false" flipV="false" rot="0">
            <a:off x="14719388" y="7696319"/>
            <a:ext cx="339183" cy="339183"/>
          </a:xfrm>
          <a:custGeom>
            <a:avLst/>
            <a:gdLst/>
            <a:ahLst/>
            <a:cxnLst/>
            <a:rect r="r" b="b" t="t" l="l"/>
            <a:pathLst>
              <a:path h="339183" w="339183">
                <a:moveTo>
                  <a:pt x="0" y="0"/>
                </a:moveTo>
                <a:lnTo>
                  <a:pt x="339182" y="0"/>
                </a:lnTo>
                <a:lnTo>
                  <a:pt x="339182" y="339183"/>
                </a:lnTo>
                <a:lnTo>
                  <a:pt x="0" y="339183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64" id="64"/>
          <p:cNvSpPr txBox="true"/>
          <p:nvPr/>
        </p:nvSpPr>
        <p:spPr>
          <a:xfrm rot="0">
            <a:off x="7167194" y="9217075"/>
            <a:ext cx="1690318" cy="3816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539"/>
              </a:lnSpc>
              <a:spcBef>
                <a:spcPct val="0"/>
              </a:spcBef>
            </a:pPr>
            <a:r>
              <a:rPr lang="en-US" sz="1099">
                <a:solidFill>
                  <a:srgbClr val="484853"/>
                </a:solidFill>
                <a:latin typeface="Lato"/>
                <a:ea typeface="Lato"/>
                <a:cs typeface="Lato"/>
                <a:sym typeface="Lato"/>
              </a:rPr>
              <a:t>Student reaches out to staff or therapist for help </a:t>
            </a:r>
          </a:p>
        </p:txBody>
      </p:sp>
      <p:sp>
        <p:nvSpPr>
          <p:cNvPr name="TextBox 65" id="65"/>
          <p:cNvSpPr txBox="true"/>
          <p:nvPr/>
        </p:nvSpPr>
        <p:spPr>
          <a:xfrm rot="0">
            <a:off x="7167194" y="8656090"/>
            <a:ext cx="1821712" cy="4705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889"/>
              </a:lnSpc>
              <a:spcBef>
                <a:spcPct val="0"/>
              </a:spcBef>
            </a:pPr>
            <a:r>
              <a:rPr lang="en-US" b="true" sz="1349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Student opens up and identifies their need</a:t>
            </a:r>
          </a:p>
        </p:txBody>
      </p:sp>
      <p:sp>
        <p:nvSpPr>
          <p:cNvPr name="TextBox 66" id="66"/>
          <p:cNvSpPr txBox="true"/>
          <p:nvPr/>
        </p:nvSpPr>
        <p:spPr>
          <a:xfrm rot="0">
            <a:off x="7656843" y="7754520"/>
            <a:ext cx="879568" cy="2235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854"/>
              </a:lnSpc>
              <a:spcBef>
                <a:spcPct val="0"/>
              </a:spcBef>
            </a:pPr>
            <a:r>
              <a:rPr lang="en-US" b="true" sz="1324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Outcome 1</a:t>
            </a:r>
          </a:p>
        </p:txBody>
      </p:sp>
      <p:sp>
        <p:nvSpPr>
          <p:cNvPr name="TextBox 67" id="67"/>
          <p:cNvSpPr txBox="true"/>
          <p:nvPr/>
        </p:nvSpPr>
        <p:spPr>
          <a:xfrm rot="0">
            <a:off x="9747571" y="9217075"/>
            <a:ext cx="1858686" cy="5721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539"/>
              </a:lnSpc>
              <a:spcBef>
                <a:spcPct val="0"/>
              </a:spcBef>
            </a:pPr>
            <a:r>
              <a:rPr lang="en-US" sz="1099">
                <a:solidFill>
                  <a:srgbClr val="484853"/>
                </a:solidFill>
                <a:latin typeface="Lato"/>
                <a:ea typeface="Lato"/>
                <a:cs typeface="Lato"/>
                <a:sym typeface="Lato"/>
              </a:rPr>
              <a:t>Staff approaches student and family, sometimes therapy is the outcome. </a:t>
            </a:r>
          </a:p>
        </p:txBody>
      </p:sp>
      <p:sp>
        <p:nvSpPr>
          <p:cNvPr name="TextBox 68" id="68"/>
          <p:cNvSpPr txBox="true"/>
          <p:nvPr/>
        </p:nvSpPr>
        <p:spPr>
          <a:xfrm rot="0">
            <a:off x="10279592" y="7754520"/>
            <a:ext cx="874422" cy="2235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854"/>
              </a:lnSpc>
              <a:spcBef>
                <a:spcPct val="0"/>
              </a:spcBef>
            </a:pPr>
            <a:r>
              <a:rPr lang="en-US" b="true" sz="1324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Outcome 2</a:t>
            </a:r>
          </a:p>
        </p:txBody>
      </p:sp>
      <p:sp>
        <p:nvSpPr>
          <p:cNvPr name="TextBox 69" id="69"/>
          <p:cNvSpPr txBox="true"/>
          <p:nvPr/>
        </p:nvSpPr>
        <p:spPr>
          <a:xfrm rot="0">
            <a:off x="9747571" y="8656090"/>
            <a:ext cx="2225802" cy="4705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889"/>
              </a:lnSpc>
              <a:spcBef>
                <a:spcPct val="0"/>
              </a:spcBef>
            </a:pPr>
            <a:r>
              <a:rPr lang="en-US" b="true" sz="1349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Staff/therapist hears a red flag during the session</a:t>
            </a:r>
          </a:p>
        </p:txBody>
      </p:sp>
      <p:sp>
        <p:nvSpPr>
          <p:cNvPr name="TextBox 70" id="70"/>
          <p:cNvSpPr txBox="true"/>
          <p:nvPr/>
        </p:nvSpPr>
        <p:spPr>
          <a:xfrm rot="0">
            <a:off x="12384707" y="9217075"/>
            <a:ext cx="2334681" cy="9531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539"/>
              </a:lnSpc>
              <a:spcBef>
                <a:spcPct val="0"/>
              </a:spcBef>
            </a:pPr>
            <a:r>
              <a:rPr lang="en-US" sz="1099">
                <a:solidFill>
                  <a:srgbClr val="484853"/>
                </a:solidFill>
                <a:latin typeface="Lato"/>
                <a:ea typeface="Lato"/>
                <a:cs typeface="Lato"/>
                <a:sym typeface="Lato"/>
              </a:rPr>
              <a:t>Student or family brings to staff’s attention that something has happened. EJS then responds with communication and understanding. Sometimes therapy is the outcome.</a:t>
            </a:r>
          </a:p>
        </p:txBody>
      </p:sp>
      <p:sp>
        <p:nvSpPr>
          <p:cNvPr name="TextBox 71" id="71"/>
          <p:cNvSpPr txBox="true"/>
          <p:nvPr/>
        </p:nvSpPr>
        <p:spPr>
          <a:xfrm rot="0">
            <a:off x="12403154" y="8417965"/>
            <a:ext cx="1819842" cy="7086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889"/>
              </a:lnSpc>
              <a:spcBef>
                <a:spcPct val="0"/>
              </a:spcBef>
            </a:pPr>
            <a:r>
              <a:rPr lang="en-US" b="true" sz="1349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A drastic event happens in the student’s life</a:t>
            </a:r>
          </a:p>
        </p:txBody>
      </p:sp>
      <p:sp>
        <p:nvSpPr>
          <p:cNvPr name="TextBox 72" id="72"/>
          <p:cNvSpPr txBox="true"/>
          <p:nvPr/>
        </p:nvSpPr>
        <p:spPr>
          <a:xfrm rot="0">
            <a:off x="12896943" y="7754520"/>
            <a:ext cx="1038234" cy="2235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854"/>
              </a:lnSpc>
              <a:spcBef>
                <a:spcPct val="0"/>
              </a:spcBef>
            </a:pPr>
            <a:r>
              <a:rPr lang="en-US" b="true" sz="1324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Outcome 3</a:t>
            </a:r>
          </a:p>
        </p:txBody>
      </p:sp>
      <p:sp>
        <p:nvSpPr>
          <p:cNvPr name="TextBox 73" id="73"/>
          <p:cNvSpPr txBox="true"/>
          <p:nvPr/>
        </p:nvSpPr>
        <p:spPr>
          <a:xfrm rot="0">
            <a:off x="14984188" y="9217075"/>
            <a:ext cx="2055902" cy="7626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539"/>
              </a:lnSpc>
              <a:spcBef>
                <a:spcPct val="0"/>
              </a:spcBef>
            </a:pPr>
            <a:r>
              <a:rPr lang="en-US" sz="1099">
                <a:solidFill>
                  <a:srgbClr val="484853"/>
                </a:solidFill>
                <a:latin typeface="Lato"/>
                <a:ea typeface="Lato"/>
                <a:cs typeface="Lato"/>
                <a:sym typeface="Lato"/>
              </a:rPr>
              <a:t>Student attends monthly Growth &amp; Reflection Workshops but does not need further help with their mental health.</a:t>
            </a:r>
          </a:p>
        </p:txBody>
      </p:sp>
      <p:sp>
        <p:nvSpPr>
          <p:cNvPr name="TextBox 74" id="74"/>
          <p:cNvSpPr txBox="true"/>
          <p:nvPr/>
        </p:nvSpPr>
        <p:spPr>
          <a:xfrm rot="0">
            <a:off x="14984188" y="8417965"/>
            <a:ext cx="2524266" cy="7086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889"/>
              </a:lnSpc>
              <a:spcBef>
                <a:spcPct val="0"/>
              </a:spcBef>
            </a:pPr>
            <a:r>
              <a:rPr lang="en-US" b="true" sz="1349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Heightened emotional intelligence, no intervention necessary</a:t>
            </a:r>
          </a:p>
        </p:txBody>
      </p:sp>
      <p:sp>
        <p:nvSpPr>
          <p:cNvPr name="TextBox 75" id="75"/>
          <p:cNvSpPr txBox="true"/>
          <p:nvPr/>
        </p:nvSpPr>
        <p:spPr>
          <a:xfrm rot="0">
            <a:off x="15485342" y="7768096"/>
            <a:ext cx="955428" cy="2235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854"/>
              </a:lnSpc>
              <a:spcBef>
                <a:spcPct val="0"/>
              </a:spcBef>
            </a:pPr>
            <a:r>
              <a:rPr lang="en-US" b="true" sz="1324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Outcome 4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B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736843" cy="10287000"/>
          </a:xfrm>
          <a:custGeom>
            <a:avLst/>
            <a:gdLst/>
            <a:ahLst/>
            <a:cxnLst/>
            <a:rect r="r" b="b" t="t" l="l"/>
            <a:pathLst>
              <a:path h="10287000" w="18736843">
                <a:moveTo>
                  <a:pt x="0" y="0"/>
                </a:moveTo>
                <a:lnTo>
                  <a:pt x="18736843" y="0"/>
                </a:lnTo>
                <a:lnTo>
                  <a:pt x="18736843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2389" b="-6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177285" y="1410421"/>
            <a:ext cx="13559558" cy="10181995"/>
          </a:xfrm>
          <a:custGeom>
            <a:avLst/>
            <a:gdLst/>
            <a:ahLst/>
            <a:cxnLst/>
            <a:rect r="r" b="b" t="t" l="l"/>
            <a:pathLst>
              <a:path h="10181995" w="13559558">
                <a:moveTo>
                  <a:pt x="0" y="0"/>
                </a:moveTo>
                <a:lnTo>
                  <a:pt x="13559558" y="0"/>
                </a:lnTo>
                <a:lnTo>
                  <a:pt x="13559558" y="10181995"/>
                </a:lnTo>
                <a:lnTo>
                  <a:pt x="0" y="1018199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146901" y="0"/>
            <a:ext cx="9875177" cy="1368654"/>
          </a:xfrm>
          <a:custGeom>
            <a:avLst/>
            <a:gdLst/>
            <a:ahLst/>
            <a:cxnLst/>
            <a:rect r="r" b="b" t="t" l="l"/>
            <a:pathLst>
              <a:path h="1368654" w="9875177">
                <a:moveTo>
                  <a:pt x="0" y="0"/>
                </a:moveTo>
                <a:lnTo>
                  <a:pt x="9875177" y="0"/>
                </a:lnTo>
                <a:lnTo>
                  <a:pt x="9875177" y="1368654"/>
                </a:lnTo>
                <a:lnTo>
                  <a:pt x="0" y="136865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124798" r="0" b="-3051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5177285" y="-115059"/>
            <a:ext cx="12730905" cy="15254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18"/>
              </a:lnSpc>
            </a:pPr>
            <a:r>
              <a:rPr lang="en-US" sz="8941" b="true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The Panel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16932190" y="108062"/>
            <a:ext cx="1152529" cy="1152529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5515614" y="3156696"/>
            <a:ext cx="3585536" cy="4532625"/>
            <a:chOff x="0" y="0"/>
            <a:chExt cx="839676" cy="1061469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39676" cy="1061469"/>
            </a:xfrm>
            <a:custGeom>
              <a:avLst/>
              <a:gdLst/>
              <a:ahLst/>
              <a:cxnLst/>
              <a:rect r="r" b="b" t="t" l="l"/>
              <a:pathLst>
                <a:path h="1061469" w="839676">
                  <a:moveTo>
                    <a:pt x="58299" y="0"/>
                  </a:moveTo>
                  <a:lnTo>
                    <a:pt x="781377" y="0"/>
                  </a:lnTo>
                  <a:cubicBezTo>
                    <a:pt x="813574" y="0"/>
                    <a:pt x="839676" y="26101"/>
                    <a:pt x="839676" y="58299"/>
                  </a:cubicBezTo>
                  <a:lnTo>
                    <a:pt x="839676" y="1003170"/>
                  </a:lnTo>
                  <a:cubicBezTo>
                    <a:pt x="839676" y="1035367"/>
                    <a:pt x="813574" y="1061469"/>
                    <a:pt x="781377" y="1061469"/>
                  </a:cubicBezTo>
                  <a:lnTo>
                    <a:pt x="58299" y="1061469"/>
                  </a:lnTo>
                  <a:cubicBezTo>
                    <a:pt x="26101" y="1061469"/>
                    <a:pt x="0" y="1035367"/>
                    <a:pt x="0" y="1003170"/>
                  </a:cubicBezTo>
                  <a:lnTo>
                    <a:pt x="0" y="58299"/>
                  </a:lnTo>
                  <a:cubicBezTo>
                    <a:pt x="0" y="26101"/>
                    <a:pt x="26101" y="0"/>
                    <a:pt x="58299" y="0"/>
                  </a:cubicBezTo>
                  <a:close/>
                </a:path>
              </a:pathLst>
            </a:custGeom>
            <a:blipFill>
              <a:blip r:embed="rId7"/>
              <a:stretch>
                <a:fillRect l="-6680" t="-13712" r="-8290" b="0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-5400000">
            <a:off x="6380380" y="5971117"/>
            <a:ext cx="1871450" cy="3912075"/>
            <a:chOff x="0" y="0"/>
            <a:chExt cx="421097" cy="880261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421097" cy="880261"/>
            </a:xfrm>
            <a:custGeom>
              <a:avLst/>
              <a:gdLst/>
              <a:ahLst/>
              <a:cxnLst/>
              <a:rect r="r" b="b" t="t" l="l"/>
              <a:pathLst>
                <a:path h="880261" w="421097">
                  <a:moveTo>
                    <a:pt x="111695" y="0"/>
                  </a:moveTo>
                  <a:lnTo>
                    <a:pt x="309402" y="0"/>
                  </a:lnTo>
                  <a:cubicBezTo>
                    <a:pt x="371090" y="0"/>
                    <a:pt x="421097" y="50008"/>
                    <a:pt x="421097" y="111695"/>
                  </a:cubicBezTo>
                  <a:lnTo>
                    <a:pt x="421097" y="768565"/>
                  </a:lnTo>
                  <a:cubicBezTo>
                    <a:pt x="421097" y="830253"/>
                    <a:pt x="371090" y="880261"/>
                    <a:pt x="309402" y="880261"/>
                  </a:cubicBezTo>
                  <a:lnTo>
                    <a:pt x="111695" y="880261"/>
                  </a:lnTo>
                  <a:cubicBezTo>
                    <a:pt x="50008" y="880261"/>
                    <a:pt x="0" y="830253"/>
                    <a:pt x="0" y="768565"/>
                  </a:cubicBezTo>
                  <a:lnTo>
                    <a:pt x="0" y="111695"/>
                  </a:lnTo>
                  <a:cubicBezTo>
                    <a:pt x="0" y="50008"/>
                    <a:pt x="50008" y="0"/>
                    <a:pt x="111695" y="0"/>
                  </a:cubicBezTo>
                  <a:close/>
                </a:path>
              </a:pathLst>
            </a:custGeom>
            <a:solidFill>
              <a:srgbClr val="BEC869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421097" cy="9183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9864370" y="3156696"/>
            <a:ext cx="3585536" cy="4532625"/>
            <a:chOff x="0" y="0"/>
            <a:chExt cx="839676" cy="1061469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39676" cy="1061469"/>
            </a:xfrm>
            <a:custGeom>
              <a:avLst/>
              <a:gdLst/>
              <a:ahLst/>
              <a:cxnLst/>
              <a:rect r="r" b="b" t="t" l="l"/>
              <a:pathLst>
                <a:path h="1061469" w="839676">
                  <a:moveTo>
                    <a:pt x="66935" y="0"/>
                  </a:moveTo>
                  <a:lnTo>
                    <a:pt x="772740" y="0"/>
                  </a:lnTo>
                  <a:cubicBezTo>
                    <a:pt x="809708" y="0"/>
                    <a:pt x="839676" y="29968"/>
                    <a:pt x="839676" y="66935"/>
                  </a:cubicBezTo>
                  <a:lnTo>
                    <a:pt x="839676" y="994533"/>
                  </a:lnTo>
                  <a:cubicBezTo>
                    <a:pt x="839676" y="1031501"/>
                    <a:pt x="809708" y="1061469"/>
                    <a:pt x="772740" y="1061469"/>
                  </a:cubicBezTo>
                  <a:lnTo>
                    <a:pt x="66935" y="1061469"/>
                  </a:lnTo>
                  <a:cubicBezTo>
                    <a:pt x="29968" y="1061469"/>
                    <a:pt x="0" y="1031501"/>
                    <a:pt x="0" y="994533"/>
                  </a:cubicBezTo>
                  <a:lnTo>
                    <a:pt x="0" y="66935"/>
                  </a:lnTo>
                  <a:cubicBezTo>
                    <a:pt x="0" y="29968"/>
                    <a:pt x="29968" y="0"/>
                    <a:pt x="66935" y="0"/>
                  </a:cubicBezTo>
                  <a:close/>
                </a:path>
              </a:pathLst>
            </a:custGeom>
            <a:blipFill>
              <a:blip r:embed="rId8"/>
              <a:stretch>
                <a:fillRect l="-12642" t="-20253" r="-8971" b="0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-5400000">
            <a:off x="10706309" y="6119282"/>
            <a:ext cx="1901659" cy="3585536"/>
            <a:chOff x="0" y="0"/>
            <a:chExt cx="427895" cy="806786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427895" cy="806786"/>
            </a:xfrm>
            <a:custGeom>
              <a:avLst/>
              <a:gdLst/>
              <a:ahLst/>
              <a:cxnLst/>
              <a:rect r="r" b="b" t="t" l="l"/>
              <a:pathLst>
                <a:path h="806786" w="427895">
                  <a:moveTo>
                    <a:pt x="126205" y="0"/>
                  </a:moveTo>
                  <a:lnTo>
                    <a:pt x="301689" y="0"/>
                  </a:lnTo>
                  <a:cubicBezTo>
                    <a:pt x="371391" y="0"/>
                    <a:pt x="427895" y="56504"/>
                    <a:pt x="427895" y="126205"/>
                  </a:cubicBezTo>
                  <a:lnTo>
                    <a:pt x="427895" y="680580"/>
                  </a:lnTo>
                  <a:cubicBezTo>
                    <a:pt x="427895" y="750282"/>
                    <a:pt x="371391" y="806786"/>
                    <a:pt x="301689" y="806786"/>
                  </a:cubicBezTo>
                  <a:lnTo>
                    <a:pt x="126205" y="806786"/>
                  </a:lnTo>
                  <a:cubicBezTo>
                    <a:pt x="56504" y="806786"/>
                    <a:pt x="0" y="750282"/>
                    <a:pt x="0" y="680580"/>
                  </a:cubicBezTo>
                  <a:lnTo>
                    <a:pt x="0" y="126205"/>
                  </a:lnTo>
                  <a:cubicBezTo>
                    <a:pt x="0" y="56504"/>
                    <a:pt x="56504" y="0"/>
                    <a:pt x="126205" y="0"/>
                  </a:cubicBezTo>
                  <a:close/>
                </a:path>
              </a:pathLst>
            </a:custGeom>
            <a:solidFill>
              <a:srgbClr val="BEC869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38100"/>
              <a:ext cx="427895" cy="84488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14213126" y="3156696"/>
            <a:ext cx="3585536" cy="4532625"/>
            <a:chOff x="0" y="0"/>
            <a:chExt cx="839676" cy="1061469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839676" cy="1061469"/>
            </a:xfrm>
            <a:custGeom>
              <a:avLst/>
              <a:gdLst/>
              <a:ahLst/>
              <a:cxnLst/>
              <a:rect r="r" b="b" t="t" l="l"/>
              <a:pathLst>
                <a:path h="1061469" w="839676">
                  <a:moveTo>
                    <a:pt x="66935" y="0"/>
                  </a:moveTo>
                  <a:lnTo>
                    <a:pt x="772740" y="0"/>
                  </a:lnTo>
                  <a:cubicBezTo>
                    <a:pt x="809708" y="0"/>
                    <a:pt x="839676" y="29968"/>
                    <a:pt x="839676" y="66935"/>
                  </a:cubicBezTo>
                  <a:lnTo>
                    <a:pt x="839676" y="994533"/>
                  </a:lnTo>
                  <a:cubicBezTo>
                    <a:pt x="839676" y="1031501"/>
                    <a:pt x="809708" y="1061469"/>
                    <a:pt x="772740" y="1061469"/>
                  </a:cubicBezTo>
                  <a:lnTo>
                    <a:pt x="66935" y="1061469"/>
                  </a:lnTo>
                  <a:cubicBezTo>
                    <a:pt x="29968" y="1061469"/>
                    <a:pt x="0" y="1031501"/>
                    <a:pt x="0" y="994533"/>
                  </a:cubicBezTo>
                  <a:lnTo>
                    <a:pt x="0" y="66935"/>
                  </a:lnTo>
                  <a:cubicBezTo>
                    <a:pt x="0" y="29968"/>
                    <a:pt x="29968" y="0"/>
                    <a:pt x="66935" y="0"/>
                  </a:cubicBezTo>
                  <a:close/>
                </a:path>
              </a:pathLst>
            </a:custGeom>
            <a:blipFill>
              <a:blip r:embed="rId9"/>
              <a:stretch>
                <a:fillRect l="-450" t="-8957" r="-9488" b="0"/>
              </a:stretch>
            </a:blipFill>
          </p:spPr>
        </p:sp>
      </p:grpSp>
      <p:grpSp>
        <p:nvGrpSpPr>
          <p:cNvPr name="Group 20" id="20"/>
          <p:cNvGrpSpPr/>
          <p:nvPr/>
        </p:nvGrpSpPr>
        <p:grpSpPr>
          <a:xfrm rot="-5400000">
            <a:off x="15055064" y="6119282"/>
            <a:ext cx="1901659" cy="3585536"/>
            <a:chOff x="0" y="0"/>
            <a:chExt cx="427895" cy="806786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427895" cy="806786"/>
            </a:xfrm>
            <a:custGeom>
              <a:avLst/>
              <a:gdLst/>
              <a:ahLst/>
              <a:cxnLst/>
              <a:rect r="r" b="b" t="t" l="l"/>
              <a:pathLst>
                <a:path h="806786" w="427895">
                  <a:moveTo>
                    <a:pt x="126205" y="0"/>
                  </a:moveTo>
                  <a:lnTo>
                    <a:pt x="301689" y="0"/>
                  </a:lnTo>
                  <a:cubicBezTo>
                    <a:pt x="371391" y="0"/>
                    <a:pt x="427895" y="56504"/>
                    <a:pt x="427895" y="126205"/>
                  </a:cubicBezTo>
                  <a:lnTo>
                    <a:pt x="427895" y="680580"/>
                  </a:lnTo>
                  <a:cubicBezTo>
                    <a:pt x="427895" y="750282"/>
                    <a:pt x="371391" y="806786"/>
                    <a:pt x="301689" y="806786"/>
                  </a:cubicBezTo>
                  <a:lnTo>
                    <a:pt x="126205" y="806786"/>
                  </a:lnTo>
                  <a:cubicBezTo>
                    <a:pt x="56504" y="806786"/>
                    <a:pt x="0" y="750282"/>
                    <a:pt x="0" y="680580"/>
                  </a:cubicBezTo>
                  <a:lnTo>
                    <a:pt x="0" y="126205"/>
                  </a:lnTo>
                  <a:cubicBezTo>
                    <a:pt x="0" y="56504"/>
                    <a:pt x="56504" y="0"/>
                    <a:pt x="126205" y="0"/>
                  </a:cubicBezTo>
                  <a:close/>
                </a:path>
              </a:pathLst>
            </a:custGeom>
            <a:solidFill>
              <a:srgbClr val="BEC869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38100"/>
              <a:ext cx="427895" cy="84488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23" id="23"/>
          <p:cNvSpPr txBox="true"/>
          <p:nvPr/>
        </p:nvSpPr>
        <p:spPr>
          <a:xfrm rot="0">
            <a:off x="5286812" y="7100167"/>
            <a:ext cx="4043142" cy="15191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30"/>
              </a:lnSpc>
            </a:pPr>
            <a:r>
              <a:rPr lang="en-US" sz="2378">
                <a:solidFill>
                  <a:srgbClr val="1E1E1E"/>
                </a:solidFill>
                <a:latin typeface="Lato"/>
                <a:ea typeface="Lato"/>
                <a:cs typeface="Lato"/>
                <a:sym typeface="Lato"/>
              </a:rPr>
              <a:t>Jazlyn Jackson</a:t>
            </a:r>
          </a:p>
          <a:p>
            <a:pPr algn="ctr">
              <a:lnSpc>
                <a:spcPts val="3330"/>
              </a:lnSpc>
            </a:pPr>
            <a:r>
              <a:rPr lang="en-US" sz="2378">
                <a:solidFill>
                  <a:srgbClr val="1E1E1E"/>
                </a:solidFill>
                <a:latin typeface="Lato"/>
                <a:ea typeface="Lato"/>
                <a:cs typeface="Lato"/>
                <a:sym typeface="Lato"/>
              </a:rPr>
              <a:t>9th Grade</a:t>
            </a:r>
          </a:p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4">
                <a:solidFill>
                  <a:srgbClr val="1E1E1E"/>
                </a:solidFill>
                <a:latin typeface="Lato"/>
                <a:ea typeface="Lato"/>
                <a:cs typeface="Lato"/>
                <a:sym typeface="Lato"/>
              </a:rPr>
              <a:t>West Boca Raton Community High School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0062118" y="7136261"/>
            <a:ext cx="3190041" cy="15191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30"/>
              </a:lnSpc>
            </a:pPr>
            <a:r>
              <a:rPr lang="en-US" sz="2378">
                <a:solidFill>
                  <a:srgbClr val="1E1E1E"/>
                </a:solidFill>
                <a:latin typeface="Lato"/>
                <a:ea typeface="Lato"/>
                <a:cs typeface="Lato"/>
                <a:sym typeface="Lato"/>
              </a:rPr>
              <a:t>Patrick Madison</a:t>
            </a:r>
          </a:p>
          <a:p>
            <a:pPr algn="ctr">
              <a:lnSpc>
                <a:spcPts val="3330"/>
              </a:lnSpc>
            </a:pPr>
            <a:r>
              <a:rPr lang="en-US" sz="2378">
                <a:solidFill>
                  <a:srgbClr val="1E1E1E"/>
                </a:solidFill>
                <a:latin typeface="Lato"/>
                <a:ea typeface="Lato"/>
                <a:cs typeface="Lato"/>
                <a:sym typeface="Lato"/>
              </a:rPr>
              <a:t>11th Grade</a:t>
            </a:r>
          </a:p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4">
                <a:solidFill>
                  <a:srgbClr val="1E1E1E"/>
                </a:solidFill>
                <a:latin typeface="Lato"/>
                <a:ea typeface="Lato"/>
                <a:cs typeface="Lato"/>
                <a:sym typeface="Lato"/>
              </a:rPr>
              <a:t>A.W.Dreyfoos School of the Arts 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4452025" y="7090138"/>
            <a:ext cx="3107737" cy="15191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30"/>
              </a:lnSpc>
            </a:pPr>
            <a:r>
              <a:rPr lang="en-US" sz="2378">
                <a:solidFill>
                  <a:srgbClr val="1E1E1E"/>
                </a:solidFill>
                <a:latin typeface="Lato"/>
                <a:ea typeface="Lato"/>
                <a:cs typeface="Lato"/>
                <a:sym typeface="Lato"/>
              </a:rPr>
              <a:t>Ja’Miya Johnson</a:t>
            </a:r>
          </a:p>
          <a:p>
            <a:pPr algn="ctr">
              <a:lnSpc>
                <a:spcPts val="3330"/>
              </a:lnSpc>
            </a:pPr>
            <a:r>
              <a:rPr lang="en-US" sz="2378">
                <a:solidFill>
                  <a:srgbClr val="1E1E1E"/>
                </a:solidFill>
                <a:latin typeface="Lato"/>
                <a:ea typeface="Lato"/>
                <a:cs typeface="Lato"/>
                <a:sym typeface="Lato"/>
              </a:rPr>
              <a:t>11th Grade</a:t>
            </a:r>
          </a:p>
          <a:p>
            <a:pPr algn="ctr">
              <a:lnSpc>
                <a:spcPts val="2749"/>
              </a:lnSpc>
              <a:spcBef>
                <a:spcPct val="0"/>
              </a:spcBef>
            </a:pPr>
            <a:r>
              <a:rPr lang="en-US" sz="1964">
                <a:solidFill>
                  <a:srgbClr val="1E1E1E"/>
                </a:solidFill>
                <a:latin typeface="Lato"/>
                <a:ea typeface="Lato"/>
                <a:cs typeface="Lato"/>
                <a:sym typeface="Lato"/>
              </a:rPr>
              <a:t>Santaluces</a:t>
            </a:r>
            <a:r>
              <a:rPr lang="en-US" sz="1964">
                <a:solidFill>
                  <a:srgbClr val="1E1E1E"/>
                </a:solidFill>
                <a:latin typeface="Lato"/>
                <a:ea typeface="Lato"/>
                <a:cs typeface="Lato"/>
                <a:sym typeface="Lato"/>
              </a:rPr>
              <a:t> Community High School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B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736843" cy="10287000"/>
          </a:xfrm>
          <a:custGeom>
            <a:avLst/>
            <a:gdLst/>
            <a:ahLst/>
            <a:cxnLst/>
            <a:rect r="r" b="b" t="t" l="l"/>
            <a:pathLst>
              <a:path h="10287000" w="18736843">
                <a:moveTo>
                  <a:pt x="0" y="0"/>
                </a:moveTo>
                <a:lnTo>
                  <a:pt x="18736843" y="0"/>
                </a:lnTo>
                <a:lnTo>
                  <a:pt x="18736843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2389" b="-6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177285" y="1410421"/>
            <a:ext cx="13559558" cy="10181995"/>
          </a:xfrm>
          <a:custGeom>
            <a:avLst/>
            <a:gdLst/>
            <a:ahLst/>
            <a:cxnLst/>
            <a:rect r="r" b="b" t="t" l="l"/>
            <a:pathLst>
              <a:path h="10181995" w="13559558">
                <a:moveTo>
                  <a:pt x="0" y="0"/>
                </a:moveTo>
                <a:lnTo>
                  <a:pt x="13559558" y="0"/>
                </a:lnTo>
                <a:lnTo>
                  <a:pt x="13559558" y="10181995"/>
                </a:lnTo>
                <a:lnTo>
                  <a:pt x="0" y="1018199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146901" y="0"/>
            <a:ext cx="9875177" cy="1368654"/>
          </a:xfrm>
          <a:custGeom>
            <a:avLst/>
            <a:gdLst/>
            <a:ahLst/>
            <a:cxnLst/>
            <a:rect r="r" b="b" t="t" l="l"/>
            <a:pathLst>
              <a:path h="1368654" w="9875177">
                <a:moveTo>
                  <a:pt x="0" y="0"/>
                </a:moveTo>
                <a:lnTo>
                  <a:pt x="9875177" y="0"/>
                </a:lnTo>
                <a:lnTo>
                  <a:pt x="9875177" y="1368654"/>
                </a:lnTo>
                <a:lnTo>
                  <a:pt x="0" y="136865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124798" r="0" b="-3051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536562" y="-149879"/>
            <a:ext cx="12730905" cy="31066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18"/>
              </a:lnSpc>
            </a:pPr>
            <a:r>
              <a:rPr lang="en-US" sz="8941" b="true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Thank you!</a:t>
            </a:r>
          </a:p>
          <a:p>
            <a:pPr algn="ctr">
              <a:lnSpc>
                <a:spcPts val="12518"/>
              </a:lnSpc>
            </a:pPr>
            <a:r>
              <a:rPr lang="en-US" sz="8941" b="true">
                <a:solidFill>
                  <a:srgbClr val="BEC869"/>
                </a:solidFill>
                <a:latin typeface="Lato Bold"/>
                <a:ea typeface="Lato Bold"/>
                <a:cs typeface="Lato Bold"/>
                <a:sym typeface="Lato Bold"/>
              </a:rPr>
              <a:t>Any Questions?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16932190" y="108062"/>
            <a:ext cx="1152529" cy="1152529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5692330" y="3571170"/>
            <a:ext cx="5830907" cy="5830907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5569404" y="3223451"/>
            <a:ext cx="6794049" cy="6895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57"/>
              </a:lnSpc>
            </a:pPr>
            <a:r>
              <a:rPr lang="en-US" b="true" sz="2259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SCAN TO SIGN UP TO RECEIVE THE EMPOWERU LEARNING MODEL FOR FREE!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468443" y="9283706"/>
            <a:ext cx="2599821" cy="3864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62"/>
              </a:lnSpc>
            </a:pPr>
            <a:r>
              <a:rPr lang="en-US" sz="225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www.ejsproject.org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8148074" y="9290735"/>
            <a:ext cx="3708029" cy="3864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62"/>
              </a:lnSpc>
            </a:pPr>
            <a:r>
              <a:rPr lang="en-US" sz="225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www.reableutherapy.com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7988453" y="9381801"/>
            <a:ext cx="159621" cy="2953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14"/>
              </a:lnSpc>
            </a:pPr>
            <a:r>
              <a:rPr lang="en-US" sz="1897" b="true">
                <a:solidFill>
                  <a:srgbClr val="BEC869"/>
                </a:solidFill>
                <a:latin typeface="Lato Bold"/>
                <a:ea typeface="Lato Bold"/>
                <a:cs typeface="Lato Bold"/>
                <a:sym typeface="Lato Bold"/>
              </a:rPr>
              <a:t>l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5468443" y="9030468"/>
            <a:ext cx="4417042" cy="2953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14"/>
              </a:lnSpc>
            </a:pPr>
            <a:r>
              <a:rPr lang="en-US" b="true" sz="1897">
                <a:solidFill>
                  <a:srgbClr val="BEC869"/>
                </a:solidFill>
                <a:latin typeface="Lato Bold"/>
                <a:ea typeface="Lato Bold"/>
                <a:cs typeface="Lato Bold"/>
                <a:sym typeface="Lato Bold"/>
              </a:rPr>
              <a:t>LEARN MORE HERE: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5468443" y="9694944"/>
            <a:ext cx="1881465" cy="3864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62"/>
              </a:lnSpc>
            </a:pPr>
            <a:r>
              <a:rPr lang="en-US" sz="225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@ejs_project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7368064" y="9694944"/>
            <a:ext cx="3708029" cy="3864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62"/>
              </a:lnSpc>
            </a:pPr>
            <a:r>
              <a:rPr lang="en-US" sz="225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@reableutherapy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7208443" y="9786010"/>
            <a:ext cx="159621" cy="2953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14"/>
              </a:lnSpc>
            </a:pPr>
            <a:r>
              <a:rPr lang="en-US" sz="1897" b="true">
                <a:solidFill>
                  <a:srgbClr val="BEC869"/>
                </a:solidFill>
                <a:latin typeface="Lato Bold"/>
                <a:ea typeface="Lato Bold"/>
                <a:cs typeface="Lato Bold"/>
                <a:sym typeface="Lato Bold"/>
              </a:rPr>
              <a:t>l</a:t>
            </a:r>
          </a:p>
        </p:txBody>
      </p:sp>
      <p:grpSp>
        <p:nvGrpSpPr>
          <p:cNvPr name="Group 17" id="17"/>
          <p:cNvGrpSpPr/>
          <p:nvPr/>
        </p:nvGrpSpPr>
        <p:grpSpPr>
          <a:xfrm rot="0">
            <a:off x="12544428" y="2413440"/>
            <a:ext cx="8175956" cy="8175956"/>
            <a:chOff x="0" y="0"/>
            <a:chExt cx="812800" cy="8128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8"/>
              <a:stretch>
                <a:fillRect l="-26815" t="0" r="-26815" b="0"/>
              </a:stretch>
            </a:blipFill>
            <a:ln w="285750" cap="sq">
              <a:solidFill>
                <a:srgbClr val="F0F0F0"/>
              </a:solidFill>
              <a:prstDash val="solid"/>
              <a:miter/>
            </a:ln>
          </p:spPr>
        </p:sp>
      </p:grp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B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177285" y="1410421"/>
            <a:ext cx="13559558" cy="10181995"/>
          </a:xfrm>
          <a:custGeom>
            <a:avLst/>
            <a:gdLst/>
            <a:ahLst/>
            <a:cxnLst/>
            <a:rect r="r" b="b" t="t" l="l"/>
            <a:pathLst>
              <a:path h="10181995" w="13559558">
                <a:moveTo>
                  <a:pt x="0" y="0"/>
                </a:moveTo>
                <a:lnTo>
                  <a:pt x="13559558" y="0"/>
                </a:lnTo>
                <a:lnTo>
                  <a:pt x="13559558" y="10181995"/>
                </a:lnTo>
                <a:lnTo>
                  <a:pt x="0" y="101819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6932190" y="108062"/>
            <a:ext cx="1152529" cy="1152529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78303" t="0" r="-78303" b="0"/>
              </a:stretch>
            </a:blipFill>
          </p:spPr>
        </p:sp>
      </p:grpSp>
      <p:sp>
        <p:nvSpPr>
          <p:cNvPr name="AutoShape 5" id="5"/>
          <p:cNvSpPr/>
          <p:nvPr/>
        </p:nvSpPr>
        <p:spPr>
          <a:xfrm flipV="true">
            <a:off x="7022431" y="7871239"/>
            <a:ext cx="0" cy="2210140"/>
          </a:xfrm>
          <a:prstGeom prst="line">
            <a:avLst/>
          </a:prstGeom>
          <a:ln cap="flat" w="9525">
            <a:solidFill>
              <a:srgbClr val="BEC869"/>
            </a:solidFill>
            <a:prstDash val="solid"/>
            <a:headEnd type="oval" len="lg" w="lg"/>
            <a:tailEnd type="none" len="sm" w="sm"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-333727" y="-79659"/>
            <a:ext cx="18621727" cy="10474722"/>
          </a:xfrm>
          <a:custGeom>
            <a:avLst/>
            <a:gdLst/>
            <a:ahLst/>
            <a:cxnLst/>
            <a:rect r="r" b="b" t="t" l="l"/>
            <a:pathLst>
              <a:path h="10474722" w="18621727">
                <a:moveTo>
                  <a:pt x="0" y="0"/>
                </a:moveTo>
                <a:lnTo>
                  <a:pt x="18621727" y="0"/>
                </a:lnTo>
                <a:lnTo>
                  <a:pt x="18621727" y="10474721"/>
                </a:lnTo>
                <a:lnTo>
                  <a:pt x="0" y="1047472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3296885" y="684327"/>
            <a:ext cx="7433175" cy="9970671"/>
          </a:xfrm>
          <a:custGeom>
            <a:avLst/>
            <a:gdLst/>
            <a:ahLst/>
            <a:cxnLst/>
            <a:rect r="r" b="b" t="t" l="l"/>
            <a:pathLst>
              <a:path h="9970671" w="7433175">
                <a:moveTo>
                  <a:pt x="0" y="0"/>
                </a:moveTo>
                <a:lnTo>
                  <a:pt x="7433175" y="0"/>
                </a:lnTo>
                <a:lnTo>
                  <a:pt x="7433175" y="9970671"/>
                </a:lnTo>
                <a:lnTo>
                  <a:pt x="0" y="997067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67485" t="-109404" r="-552716" b="-7232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3296885" y="1400896"/>
            <a:ext cx="7568567" cy="14703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34"/>
              </a:lnSpc>
            </a:pPr>
            <a:r>
              <a:rPr lang="en-US" b="true" sz="2487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EMANUEL ‘DUPREE’ JACKSON</a:t>
            </a:r>
          </a:p>
          <a:p>
            <a:pPr algn="l">
              <a:lnSpc>
                <a:spcPts val="2790"/>
              </a:lnSpc>
            </a:pPr>
            <a:r>
              <a:rPr lang="en-US" sz="2287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FOUNDER &amp; EXECUTIVE DIRECTOR, EJS PROJECT </a:t>
            </a:r>
          </a:p>
          <a:p>
            <a:pPr algn="l">
              <a:lnSpc>
                <a:spcPts val="3034"/>
              </a:lnSpc>
            </a:pPr>
            <a:r>
              <a:rPr lang="en-US" b="true" sz="2487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DARIUS MURRAY LMHC</a:t>
            </a:r>
          </a:p>
          <a:p>
            <a:pPr algn="l">
              <a:lnSpc>
                <a:spcPts val="2790"/>
              </a:lnSpc>
            </a:pPr>
            <a:r>
              <a:rPr lang="en-US" sz="2287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FOUNDER, REABLEU THERAPY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296885" y="4756134"/>
            <a:ext cx="7568567" cy="7652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34"/>
              </a:lnSpc>
            </a:pPr>
            <a:r>
              <a:rPr lang="en-US" sz="2487" b="true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EMANUEL.JACKSON@EJSPROJECT.ORG</a:t>
            </a:r>
          </a:p>
          <a:p>
            <a:pPr algn="l">
              <a:lnSpc>
                <a:spcPts val="3034"/>
              </a:lnSpc>
            </a:pPr>
            <a:r>
              <a:rPr lang="en-US" sz="2487" b="true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DARIUS@REABLEUTHERAPY.COM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3296885" y="7667931"/>
            <a:ext cx="7568567" cy="7652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34"/>
              </a:lnSpc>
            </a:pPr>
            <a:r>
              <a:rPr lang="en-US" sz="2487" b="true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DUPREE: 561-706-2650</a:t>
            </a:r>
          </a:p>
          <a:p>
            <a:pPr algn="l">
              <a:lnSpc>
                <a:spcPts val="3034"/>
              </a:lnSpc>
            </a:pPr>
            <a:r>
              <a:rPr lang="en-US" sz="2487" b="true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DARIUS: 305-753-5554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B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052375" y="1719837"/>
            <a:ext cx="6183249" cy="6183249"/>
          </a:xfrm>
          <a:custGeom>
            <a:avLst/>
            <a:gdLst/>
            <a:ahLst/>
            <a:cxnLst/>
            <a:rect r="r" b="b" t="t" l="l"/>
            <a:pathLst>
              <a:path h="6183249" w="6183249">
                <a:moveTo>
                  <a:pt x="0" y="0"/>
                </a:moveTo>
                <a:lnTo>
                  <a:pt x="6183250" y="0"/>
                </a:lnTo>
                <a:lnTo>
                  <a:pt x="6183250" y="6183250"/>
                </a:lnTo>
                <a:lnTo>
                  <a:pt x="0" y="61832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545083" y="208810"/>
            <a:ext cx="17197834" cy="12928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640"/>
              </a:lnSpc>
            </a:pPr>
            <a:r>
              <a:rPr lang="en-US" sz="7600" b="true">
                <a:solidFill>
                  <a:srgbClr val="BEC869"/>
                </a:solidFill>
                <a:latin typeface="Lato Bold"/>
                <a:ea typeface="Lato Bold"/>
                <a:cs typeface="Lato Bold"/>
                <a:sym typeface="Lato Bold"/>
              </a:rPr>
              <a:t>Scan to Complete the Workshop Survey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B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736843" cy="10287000"/>
          </a:xfrm>
          <a:custGeom>
            <a:avLst/>
            <a:gdLst/>
            <a:ahLst/>
            <a:cxnLst/>
            <a:rect r="r" b="b" t="t" l="l"/>
            <a:pathLst>
              <a:path h="10287000" w="18736843">
                <a:moveTo>
                  <a:pt x="0" y="0"/>
                </a:moveTo>
                <a:lnTo>
                  <a:pt x="18736843" y="0"/>
                </a:lnTo>
                <a:lnTo>
                  <a:pt x="18736843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2389" b="-6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177285" y="1410421"/>
            <a:ext cx="13559558" cy="10181995"/>
          </a:xfrm>
          <a:custGeom>
            <a:avLst/>
            <a:gdLst/>
            <a:ahLst/>
            <a:cxnLst/>
            <a:rect r="r" b="b" t="t" l="l"/>
            <a:pathLst>
              <a:path h="10181995" w="13559558">
                <a:moveTo>
                  <a:pt x="0" y="0"/>
                </a:moveTo>
                <a:lnTo>
                  <a:pt x="13559558" y="0"/>
                </a:lnTo>
                <a:lnTo>
                  <a:pt x="13559558" y="10181995"/>
                </a:lnTo>
                <a:lnTo>
                  <a:pt x="0" y="1018199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146901" y="0"/>
            <a:ext cx="9875177" cy="1368654"/>
          </a:xfrm>
          <a:custGeom>
            <a:avLst/>
            <a:gdLst/>
            <a:ahLst/>
            <a:cxnLst/>
            <a:rect r="r" b="b" t="t" l="l"/>
            <a:pathLst>
              <a:path h="1368654" w="9875177">
                <a:moveTo>
                  <a:pt x="0" y="0"/>
                </a:moveTo>
                <a:lnTo>
                  <a:pt x="9875177" y="0"/>
                </a:lnTo>
                <a:lnTo>
                  <a:pt x="9875177" y="1368654"/>
                </a:lnTo>
                <a:lnTo>
                  <a:pt x="0" y="136865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124798" r="0" b="-3051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5388942" y="3584360"/>
            <a:ext cx="2710490" cy="3426443"/>
            <a:chOff x="0" y="0"/>
            <a:chExt cx="839676" cy="106146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39676" cy="1061469"/>
            </a:xfrm>
            <a:custGeom>
              <a:avLst/>
              <a:gdLst/>
              <a:ahLst/>
              <a:cxnLst/>
              <a:rect r="r" b="b" t="t" l="l"/>
              <a:pathLst>
                <a:path h="1061469" w="839676">
                  <a:moveTo>
                    <a:pt x="77120" y="0"/>
                  </a:moveTo>
                  <a:lnTo>
                    <a:pt x="762556" y="0"/>
                  </a:lnTo>
                  <a:cubicBezTo>
                    <a:pt x="805148" y="0"/>
                    <a:pt x="839676" y="34528"/>
                    <a:pt x="839676" y="77120"/>
                  </a:cubicBezTo>
                  <a:lnTo>
                    <a:pt x="839676" y="984349"/>
                  </a:lnTo>
                  <a:cubicBezTo>
                    <a:pt x="839676" y="1026941"/>
                    <a:pt x="805148" y="1061469"/>
                    <a:pt x="762556" y="1061469"/>
                  </a:cubicBezTo>
                  <a:lnTo>
                    <a:pt x="77120" y="1061469"/>
                  </a:lnTo>
                  <a:cubicBezTo>
                    <a:pt x="34528" y="1061469"/>
                    <a:pt x="0" y="1026941"/>
                    <a:pt x="0" y="984349"/>
                  </a:cubicBezTo>
                  <a:lnTo>
                    <a:pt x="0" y="77120"/>
                  </a:lnTo>
                  <a:cubicBezTo>
                    <a:pt x="0" y="34528"/>
                    <a:pt x="34528" y="0"/>
                    <a:pt x="77120" y="0"/>
                  </a:cubicBezTo>
                  <a:close/>
                </a:path>
              </a:pathLst>
            </a:custGeom>
            <a:blipFill>
              <a:blip r:embed="rId6"/>
              <a:stretch>
                <a:fillRect l="0" t="-1357" r="0" b="-17515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-5400000">
            <a:off x="6025406" y="5846767"/>
            <a:ext cx="1437561" cy="2710490"/>
            <a:chOff x="0" y="0"/>
            <a:chExt cx="427895" cy="806786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27895" cy="806786"/>
            </a:xfrm>
            <a:custGeom>
              <a:avLst/>
              <a:gdLst/>
              <a:ahLst/>
              <a:cxnLst/>
              <a:rect r="r" b="b" t="t" l="l"/>
              <a:pathLst>
                <a:path h="806786" w="427895">
                  <a:moveTo>
                    <a:pt x="145407" y="0"/>
                  </a:moveTo>
                  <a:lnTo>
                    <a:pt x="282487" y="0"/>
                  </a:lnTo>
                  <a:cubicBezTo>
                    <a:pt x="362794" y="0"/>
                    <a:pt x="427895" y="65101"/>
                    <a:pt x="427895" y="145407"/>
                  </a:cubicBezTo>
                  <a:lnTo>
                    <a:pt x="427895" y="661379"/>
                  </a:lnTo>
                  <a:cubicBezTo>
                    <a:pt x="427895" y="741685"/>
                    <a:pt x="362794" y="806786"/>
                    <a:pt x="282487" y="806786"/>
                  </a:cubicBezTo>
                  <a:lnTo>
                    <a:pt x="145407" y="806786"/>
                  </a:lnTo>
                  <a:cubicBezTo>
                    <a:pt x="65101" y="806786"/>
                    <a:pt x="0" y="741685"/>
                    <a:pt x="0" y="661379"/>
                  </a:cubicBezTo>
                  <a:lnTo>
                    <a:pt x="0" y="145407"/>
                  </a:lnTo>
                  <a:cubicBezTo>
                    <a:pt x="0" y="65101"/>
                    <a:pt x="65101" y="0"/>
                    <a:pt x="145407" y="0"/>
                  </a:cubicBezTo>
                  <a:close/>
                </a:path>
              </a:pathLst>
            </a:custGeom>
            <a:solidFill>
              <a:srgbClr val="BEC869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427895" cy="84488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8622805" y="3584360"/>
            <a:ext cx="2710490" cy="3426443"/>
            <a:chOff x="0" y="0"/>
            <a:chExt cx="839676" cy="1061469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39676" cy="1061469"/>
            </a:xfrm>
            <a:custGeom>
              <a:avLst/>
              <a:gdLst/>
              <a:ahLst/>
              <a:cxnLst/>
              <a:rect r="r" b="b" t="t" l="l"/>
              <a:pathLst>
                <a:path h="1061469" w="839676">
                  <a:moveTo>
                    <a:pt x="77120" y="0"/>
                  </a:moveTo>
                  <a:lnTo>
                    <a:pt x="762556" y="0"/>
                  </a:lnTo>
                  <a:cubicBezTo>
                    <a:pt x="805148" y="0"/>
                    <a:pt x="839676" y="34528"/>
                    <a:pt x="839676" y="77120"/>
                  </a:cubicBezTo>
                  <a:lnTo>
                    <a:pt x="839676" y="984349"/>
                  </a:lnTo>
                  <a:cubicBezTo>
                    <a:pt x="839676" y="1026941"/>
                    <a:pt x="805148" y="1061469"/>
                    <a:pt x="762556" y="1061469"/>
                  </a:cubicBezTo>
                  <a:lnTo>
                    <a:pt x="77120" y="1061469"/>
                  </a:lnTo>
                  <a:cubicBezTo>
                    <a:pt x="34528" y="1061469"/>
                    <a:pt x="0" y="1026941"/>
                    <a:pt x="0" y="984349"/>
                  </a:cubicBezTo>
                  <a:lnTo>
                    <a:pt x="0" y="77120"/>
                  </a:lnTo>
                  <a:cubicBezTo>
                    <a:pt x="0" y="34528"/>
                    <a:pt x="34528" y="0"/>
                    <a:pt x="77120" y="0"/>
                  </a:cubicBezTo>
                  <a:close/>
                </a:path>
              </a:pathLst>
            </a:custGeom>
            <a:blipFill>
              <a:blip r:embed="rId7"/>
              <a:stretch>
                <a:fillRect l="-6680" t="-13712" r="-8290" b="0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-5400000">
            <a:off x="9276525" y="5711925"/>
            <a:ext cx="1414725" cy="2957337"/>
            <a:chOff x="0" y="0"/>
            <a:chExt cx="421097" cy="880261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421097" cy="880261"/>
            </a:xfrm>
            <a:custGeom>
              <a:avLst/>
              <a:gdLst/>
              <a:ahLst/>
              <a:cxnLst/>
              <a:rect r="r" b="b" t="t" l="l"/>
              <a:pathLst>
                <a:path h="880261" w="421097">
                  <a:moveTo>
                    <a:pt x="147754" y="0"/>
                  </a:moveTo>
                  <a:lnTo>
                    <a:pt x="273343" y="0"/>
                  </a:lnTo>
                  <a:cubicBezTo>
                    <a:pt x="354945" y="0"/>
                    <a:pt x="421097" y="66152"/>
                    <a:pt x="421097" y="147754"/>
                  </a:cubicBezTo>
                  <a:lnTo>
                    <a:pt x="421097" y="732506"/>
                  </a:lnTo>
                  <a:cubicBezTo>
                    <a:pt x="421097" y="814109"/>
                    <a:pt x="354945" y="880261"/>
                    <a:pt x="273343" y="880261"/>
                  </a:cubicBezTo>
                  <a:lnTo>
                    <a:pt x="147754" y="880261"/>
                  </a:lnTo>
                  <a:cubicBezTo>
                    <a:pt x="66152" y="880261"/>
                    <a:pt x="0" y="814109"/>
                    <a:pt x="0" y="732506"/>
                  </a:cubicBezTo>
                  <a:lnTo>
                    <a:pt x="0" y="147754"/>
                  </a:lnTo>
                  <a:cubicBezTo>
                    <a:pt x="0" y="66152"/>
                    <a:pt x="66152" y="0"/>
                    <a:pt x="147754" y="0"/>
                  </a:cubicBezTo>
                  <a:close/>
                </a:path>
              </a:pathLst>
            </a:custGeom>
            <a:solidFill>
              <a:srgbClr val="BEC869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38100"/>
              <a:ext cx="421097" cy="9183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1910252" y="3584360"/>
            <a:ext cx="2710490" cy="3426443"/>
            <a:chOff x="0" y="0"/>
            <a:chExt cx="839676" cy="1061469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39676" cy="1061469"/>
            </a:xfrm>
            <a:custGeom>
              <a:avLst/>
              <a:gdLst/>
              <a:ahLst/>
              <a:cxnLst/>
              <a:rect r="r" b="b" t="t" l="l"/>
              <a:pathLst>
                <a:path h="1061469" w="839676">
                  <a:moveTo>
                    <a:pt x="88545" y="0"/>
                  </a:moveTo>
                  <a:lnTo>
                    <a:pt x="751131" y="0"/>
                  </a:lnTo>
                  <a:cubicBezTo>
                    <a:pt x="800033" y="0"/>
                    <a:pt x="839676" y="39643"/>
                    <a:pt x="839676" y="88545"/>
                  </a:cubicBezTo>
                  <a:lnTo>
                    <a:pt x="839676" y="972924"/>
                  </a:lnTo>
                  <a:cubicBezTo>
                    <a:pt x="839676" y="1021826"/>
                    <a:pt x="800033" y="1061469"/>
                    <a:pt x="751131" y="1061469"/>
                  </a:cubicBezTo>
                  <a:lnTo>
                    <a:pt x="88545" y="1061469"/>
                  </a:lnTo>
                  <a:cubicBezTo>
                    <a:pt x="39643" y="1061469"/>
                    <a:pt x="0" y="1021826"/>
                    <a:pt x="0" y="972924"/>
                  </a:cubicBezTo>
                  <a:lnTo>
                    <a:pt x="0" y="88545"/>
                  </a:lnTo>
                  <a:cubicBezTo>
                    <a:pt x="0" y="39643"/>
                    <a:pt x="39643" y="0"/>
                    <a:pt x="88545" y="0"/>
                  </a:cubicBezTo>
                  <a:close/>
                </a:path>
              </a:pathLst>
            </a:custGeom>
            <a:blipFill>
              <a:blip r:embed="rId8"/>
              <a:stretch>
                <a:fillRect l="-12642" t="-20253" r="-8971" b="0"/>
              </a:stretch>
            </a:blipFill>
          </p:spPr>
        </p:sp>
      </p:grpSp>
      <p:grpSp>
        <p:nvGrpSpPr>
          <p:cNvPr name="Group 17" id="17"/>
          <p:cNvGrpSpPr/>
          <p:nvPr/>
        </p:nvGrpSpPr>
        <p:grpSpPr>
          <a:xfrm rot="-5400000">
            <a:off x="12546716" y="5823930"/>
            <a:ext cx="1437561" cy="2710490"/>
            <a:chOff x="0" y="0"/>
            <a:chExt cx="427895" cy="806786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427895" cy="806786"/>
            </a:xfrm>
            <a:custGeom>
              <a:avLst/>
              <a:gdLst/>
              <a:ahLst/>
              <a:cxnLst/>
              <a:rect r="r" b="b" t="t" l="l"/>
              <a:pathLst>
                <a:path h="806786" w="427895">
                  <a:moveTo>
                    <a:pt x="166949" y="0"/>
                  </a:moveTo>
                  <a:lnTo>
                    <a:pt x="260946" y="0"/>
                  </a:lnTo>
                  <a:cubicBezTo>
                    <a:pt x="353149" y="0"/>
                    <a:pt x="427895" y="74746"/>
                    <a:pt x="427895" y="166949"/>
                  </a:cubicBezTo>
                  <a:lnTo>
                    <a:pt x="427895" y="639837"/>
                  </a:lnTo>
                  <a:cubicBezTo>
                    <a:pt x="427895" y="732040"/>
                    <a:pt x="353149" y="806786"/>
                    <a:pt x="260946" y="806786"/>
                  </a:cubicBezTo>
                  <a:lnTo>
                    <a:pt x="166949" y="806786"/>
                  </a:lnTo>
                  <a:cubicBezTo>
                    <a:pt x="74746" y="806786"/>
                    <a:pt x="0" y="732040"/>
                    <a:pt x="0" y="639837"/>
                  </a:cubicBezTo>
                  <a:lnTo>
                    <a:pt x="0" y="166949"/>
                  </a:lnTo>
                  <a:cubicBezTo>
                    <a:pt x="0" y="74746"/>
                    <a:pt x="74746" y="0"/>
                    <a:pt x="166949" y="0"/>
                  </a:cubicBezTo>
                  <a:close/>
                </a:path>
              </a:pathLst>
            </a:custGeom>
            <a:solidFill>
              <a:srgbClr val="BEC869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38100"/>
              <a:ext cx="427895" cy="84488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15197699" y="3584360"/>
            <a:ext cx="2710490" cy="3426443"/>
            <a:chOff x="0" y="0"/>
            <a:chExt cx="839676" cy="1061469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839676" cy="1061469"/>
            </a:xfrm>
            <a:custGeom>
              <a:avLst/>
              <a:gdLst/>
              <a:ahLst/>
              <a:cxnLst/>
              <a:rect r="r" b="b" t="t" l="l"/>
              <a:pathLst>
                <a:path h="1061469" w="839676">
                  <a:moveTo>
                    <a:pt x="88545" y="0"/>
                  </a:moveTo>
                  <a:lnTo>
                    <a:pt x="751131" y="0"/>
                  </a:lnTo>
                  <a:cubicBezTo>
                    <a:pt x="800033" y="0"/>
                    <a:pt x="839676" y="39643"/>
                    <a:pt x="839676" y="88545"/>
                  </a:cubicBezTo>
                  <a:lnTo>
                    <a:pt x="839676" y="972924"/>
                  </a:lnTo>
                  <a:cubicBezTo>
                    <a:pt x="839676" y="1021826"/>
                    <a:pt x="800033" y="1061469"/>
                    <a:pt x="751131" y="1061469"/>
                  </a:cubicBezTo>
                  <a:lnTo>
                    <a:pt x="88545" y="1061469"/>
                  </a:lnTo>
                  <a:cubicBezTo>
                    <a:pt x="39643" y="1061469"/>
                    <a:pt x="0" y="1021826"/>
                    <a:pt x="0" y="972924"/>
                  </a:cubicBezTo>
                  <a:lnTo>
                    <a:pt x="0" y="88545"/>
                  </a:lnTo>
                  <a:cubicBezTo>
                    <a:pt x="0" y="39643"/>
                    <a:pt x="39643" y="0"/>
                    <a:pt x="88545" y="0"/>
                  </a:cubicBezTo>
                  <a:close/>
                </a:path>
              </a:pathLst>
            </a:custGeom>
            <a:blipFill>
              <a:blip r:embed="rId9"/>
              <a:stretch>
                <a:fillRect l="-450" t="-8957" r="-9488" b="0"/>
              </a:stretch>
            </a:blipFill>
          </p:spPr>
        </p:sp>
      </p:grpSp>
      <p:grpSp>
        <p:nvGrpSpPr>
          <p:cNvPr name="Group 22" id="22"/>
          <p:cNvGrpSpPr/>
          <p:nvPr/>
        </p:nvGrpSpPr>
        <p:grpSpPr>
          <a:xfrm rot="-5400000">
            <a:off x="15834163" y="5823930"/>
            <a:ext cx="1437561" cy="2710490"/>
            <a:chOff x="0" y="0"/>
            <a:chExt cx="427895" cy="806786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427895" cy="806786"/>
            </a:xfrm>
            <a:custGeom>
              <a:avLst/>
              <a:gdLst/>
              <a:ahLst/>
              <a:cxnLst/>
              <a:rect r="r" b="b" t="t" l="l"/>
              <a:pathLst>
                <a:path h="806786" w="427895">
                  <a:moveTo>
                    <a:pt x="166949" y="0"/>
                  </a:moveTo>
                  <a:lnTo>
                    <a:pt x="260946" y="0"/>
                  </a:lnTo>
                  <a:cubicBezTo>
                    <a:pt x="353149" y="0"/>
                    <a:pt x="427895" y="74746"/>
                    <a:pt x="427895" y="166949"/>
                  </a:cubicBezTo>
                  <a:lnTo>
                    <a:pt x="427895" y="639837"/>
                  </a:lnTo>
                  <a:cubicBezTo>
                    <a:pt x="427895" y="732040"/>
                    <a:pt x="353149" y="806786"/>
                    <a:pt x="260946" y="806786"/>
                  </a:cubicBezTo>
                  <a:lnTo>
                    <a:pt x="166949" y="806786"/>
                  </a:lnTo>
                  <a:cubicBezTo>
                    <a:pt x="74746" y="806786"/>
                    <a:pt x="0" y="732040"/>
                    <a:pt x="0" y="639837"/>
                  </a:cubicBezTo>
                  <a:lnTo>
                    <a:pt x="0" y="166949"/>
                  </a:lnTo>
                  <a:cubicBezTo>
                    <a:pt x="0" y="74746"/>
                    <a:pt x="74746" y="0"/>
                    <a:pt x="166949" y="0"/>
                  </a:cubicBezTo>
                  <a:close/>
                </a:path>
              </a:pathLst>
            </a:custGeom>
            <a:solidFill>
              <a:srgbClr val="BEC869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38100"/>
              <a:ext cx="427895" cy="84488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25" id="25"/>
          <p:cNvSpPr txBox="true"/>
          <p:nvPr/>
        </p:nvSpPr>
        <p:spPr>
          <a:xfrm rot="0">
            <a:off x="5442847" y="6586170"/>
            <a:ext cx="2602679" cy="11119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71"/>
              </a:lnSpc>
            </a:pPr>
            <a:r>
              <a:rPr lang="en-US" sz="1693">
                <a:solidFill>
                  <a:srgbClr val="1E1E1E"/>
                </a:solidFill>
                <a:latin typeface="Lato"/>
                <a:ea typeface="Lato"/>
                <a:cs typeface="Lato"/>
                <a:sym typeface="Lato"/>
              </a:rPr>
              <a:t>Joeniseley Mathurin</a:t>
            </a:r>
          </a:p>
          <a:p>
            <a:pPr algn="ctr">
              <a:lnSpc>
                <a:spcPts val="2371"/>
              </a:lnSpc>
            </a:pPr>
            <a:r>
              <a:rPr lang="en-US" sz="1693">
                <a:solidFill>
                  <a:srgbClr val="1E1E1E"/>
                </a:solidFill>
                <a:latin typeface="Lato"/>
                <a:ea typeface="Lato"/>
                <a:cs typeface="Lato"/>
                <a:sym typeface="Lato"/>
              </a:rPr>
              <a:t>Director of Operations</a:t>
            </a:r>
          </a:p>
          <a:p>
            <a:pPr algn="ctr">
              <a:lnSpc>
                <a:spcPts val="2078"/>
              </a:lnSpc>
              <a:spcBef>
                <a:spcPct val="0"/>
              </a:spcBef>
            </a:pPr>
            <a:r>
              <a:rPr lang="en-US" sz="1484">
                <a:solidFill>
                  <a:srgbClr val="1E1E1E"/>
                </a:solidFill>
                <a:latin typeface="Lato"/>
                <a:ea typeface="Lato"/>
                <a:cs typeface="Lato"/>
                <a:sym typeface="Lato"/>
              </a:rPr>
              <a:t>Emanuel Jackson Senior Project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8449841" y="6553808"/>
            <a:ext cx="3056418" cy="11599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17"/>
              </a:lnSpc>
            </a:pPr>
            <a:r>
              <a:rPr lang="en-US" sz="1798">
                <a:solidFill>
                  <a:srgbClr val="1E1E1E"/>
                </a:solidFill>
                <a:latin typeface="Lato"/>
                <a:ea typeface="Lato"/>
                <a:cs typeface="Lato"/>
                <a:sym typeface="Lato"/>
              </a:rPr>
              <a:t>Jazlyn Jackson</a:t>
            </a:r>
          </a:p>
          <a:p>
            <a:pPr algn="ctr">
              <a:lnSpc>
                <a:spcPts val="2517"/>
              </a:lnSpc>
            </a:pPr>
            <a:r>
              <a:rPr lang="en-US" sz="1798">
                <a:solidFill>
                  <a:srgbClr val="1E1E1E"/>
                </a:solidFill>
                <a:latin typeface="Lato"/>
                <a:ea typeface="Lato"/>
                <a:cs typeface="Lato"/>
                <a:sym typeface="Lato"/>
              </a:rPr>
              <a:t>9th Grade</a:t>
            </a:r>
          </a:p>
          <a:p>
            <a:pPr algn="ctr">
              <a:lnSpc>
                <a:spcPts val="2078"/>
              </a:lnSpc>
              <a:spcBef>
                <a:spcPct val="0"/>
              </a:spcBef>
            </a:pPr>
            <a:r>
              <a:rPr lang="en-US" sz="1484">
                <a:solidFill>
                  <a:srgbClr val="1E1E1E"/>
                </a:solidFill>
                <a:latin typeface="Lato"/>
                <a:ea typeface="Lato"/>
                <a:cs typeface="Lato"/>
                <a:sym typeface="Lato"/>
              </a:rPr>
              <a:t>West Boca Raton Community High School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2059740" y="6581094"/>
            <a:ext cx="2411515" cy="11599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17"/>
              </a:lnSpc>
            </a:pPr>
            <a:r>
              <a:rPr lang="en-US" sz="1798">
                <a:solidFill>
                  <a:srgbClr val="1E1E1E"/>
                </a:solidFill>
                <a:latin typeface="Lato"/>
                <a:ea typeface="Lato"/>
                <a:cs typeface="Lato"/>
                <a:sym typeface="Lato"/>
              </a:rPr>
              <a:t>Patrick Madison</a:t>
            </a:r>
          </a:p>
          <a:p>
            <a:pPr algn="ctr">
              <a:lnSpc>
                <a:spcPts val="2517"/>
              </a:lnSpc>
            </a:pPr>
            <a:r>
              <a:rPr lang="en-US" sz="1798">
                <a:solidFill>
                  <a:srgbClr val="1E1E1E"/>
                </a:solidFill>
                <a:latin typeface="Lato"/>
                <a:ea typeface="Lato"/>
                <a:cs typeface="Lato"/>
                <a:sym typeface="Lato"/>
              </a:rPr>
              <a:t>11th Grade</a:t>
            </a:r>
          </a:p>
          <a:p>
            <a:pPr algn="ctr">
              <a:lnSpc>
                <a:spcPts val="2078"/>
              </a:lnSpc>
              <a:spcBef>
                <a:spcPct val="0"/>
              </a:spcBef>
            </a:pPr>
            <a:r>
              <a:rPr lang="en-US" sz="1484">
                <a:solidFill>
                  <a:srgbClr val="1E1E1E"/>
                </a:solidFill>
                <a:latin typeface="Lato"/>
                <a:ea typeface="Lato"/>
                <a:cs typeface="Lato"/>
                <a:sym typeface="Lato"/>
              </a:rPr>
              <a:t>A.W.Dreyfoos School of the Arts 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5378295" y="6546227"/>
            <a:ext cx="2349297" cy="11599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17"/>
              </a:lnSpc>
            </a:pPr>
            <a:r>
              <a:rPr lang="en-US" sz="1798">
                <a:solidFill>
                  <a:srgbClr val="1E1E1E"/>
                </a:solidFill>
                <a:latin typeface="Lato"/>
                <a:ea typeface="Lato"/>
                <a:cs typeface="Lato"/>
                <a:sym typeface="Lato"/>
              </a:rPr>
              <a:t>Ja’Miya Johnson</a:t>
            </a:r>
          </a:p>
          <a:p>
            <a:pPr algn="ctr">
              <a:lnSpc>
                <a:spcPts val="2517"/>
              </a:lnSpc>
            </a:pPr>
            <a:r>
              <a:rPr lang="en-US" sz="1798">
                <a:solidFill>
                  <a:srgbClr val="1E1E1E"/>
                </a:solidFill>
                <a:latin typeface="Lato"/>
                <a:ea typeface="Lato"/>
                <a:cs typeface="Lato"/>
                <a:sym typeface="Lato"/>
              </a:rPr>
              <a:t>11th Grade</a:t>
            </a:r>
          </a:p>
          <a:p>
            <a:pPr algn="ctr">
              <a:lnSpc>
                <a:spcPts val="2078"/>
              </a:lnSpc>
              <a:spcBef>
                <a:spcPct val="0"/>
              </a:spcBef>
            </a:pPr>
            <a:r>
              <a:rPr lang="en-US" sz="1484">
                <a:solidFill>
                  <a:srgbClr val="1E1E1E"/>
                </a:solidFill>
                <a:latin typeface="Lato"/>
                <a:ea typeface="Lato"/>
                <a:cs typeface="Lato"/>
                <a:sym typeface="Lato"/>
              </a:rPr>
              <a:t>Santaluces</a:t>
            </a:r>
            <a:r>
              <a:rPr lang="en-US" sz="1484">
                <a:solidFill>
                  <a:srgbClr val="1E1E1E"/>
                </a:solidFill>
                <a:latin typeface="Lato"/>
                <a:ea typeface="Lato"/>
                <a:cs typeface="Lato"/>
                <a:sym typeface="Lato"/>
              </a:rPr>
              <a:t> Community High School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6005938" y="-115059"/>
            <a:ext cx="11902251" cy="15254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18"/>
              </a:lnSpc>
            </a:pPr>
            <a:r>
              <a:rPr lang="en-US" sz="8941" b="true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Introductions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B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736843" cy="10287000"/>
          </a:xfrm>
          <a:custGeom>
            <a:avLst/>
            <a:gdLst/>
            <a:ahLst/>
            <a:cxnLst/>
            <a:rect r="r" b="b" t="t" l="l"/>
            <a:pathLst>
              <a:path h="10287000" w="18736843">
                <a:moveTo>
                  <a:pt x="0" y="0"/>
                </a:moveTo>
                <a:lnTo>
                  <a:pt x="18736843" y="0"/>
                </a:lnTo>
                <a:lnTo>
                  <a:pt x="18736843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2389" b="-6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177285" y="1410421"/>
            <a:ext cx="13559558" cy="10181995"/>
          </a:xfrm>
          <a:custGeom>
            <a:avLst/>
            <a:gdLst/>
            <a:ahLst/>
            <a:cxnLst/>
            <a:rect r="r" b="b" t="t" l="l"/>
            <a:pathLst>
              <a:path h="10181995" w="13559558">
                <a:moveTo>
                  <a:pt x="0" y="0"/>
                </a:moveTo>
                <a:lnTo>
                  <a:pt x="13559558" y="0"/>
                </a:lnTo>
                <a:lnTo>
                  <a:pt x="13559558" y="10181995"/>
                </a:lnTo>
                <a:lnTo>
                  <a:pt x="0" y="1018199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146901" y="0"/>
            <a:ext cx="9875177" cy="1368654"/>
          </a:xfrm>
          <a:custGeom>
            <a:avLst/>
            <a:gdLst/>
            <a:ahLst/>
            <a:cxnLst/>
            <a:rect r="r" b="b" t="t" l="l"/>
            <a:pathLst>
              <a:path h="1368654" w="9875177">
                <a:moveTo>
                  <a:pt x="0" y="0"/>
                </a:moveTo>
                <a:lnTo>
                  <a:pt x="9875177" y="0"/>
                </a:lnTo>
                <a:lnTo>
                  <a:pt x="9875177" y="1368654"/>
                </a:lnTo>
                <a:lnTo>
                  <a:pt x="0" y="136865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124798" r="0" b="-3051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6005938" y="-115059"/>
            <a:ext cx="11902251" cy="15254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18"/>
              </a:lnSpc>
            </a:pPr>
            <a:r>
              <a:rPr lang="en-US" sz="8941" b="true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Introductions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5177285" y="3196249"/>
            <a:ext cx="13110715" cy="52904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608"/>
              </a:lnSpc>
            </a:pPr>
            <a:r>
              <a:rPr lang="en-US" b="true" sz="7577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Who’s in the Room</a:t>
            </a:r>
          </a:p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After School Practitioners</a:t>
            </a:r>
          </a:p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Upper Management</a:t>
            </a:r>
          </a:p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Board Level</a:t>
            </a:r>
          </a:p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Funder Level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6932190" y="108062"/>
            <a:ext cx="1152529" cy="1152529"/>
            <a:chOff x="0" y="0"/>
            <a:chExt cx="812800" cy="8128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B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736843" cy="10287000"/>
          </a:xfrm>
          <a:custGeom>
            <a:avLst/>
            <a:gdLst/>
            <a:ahLst/>
            <a:cxnLst/>
            <a:rect r="r" b="b" t="t" l="l"/>
            <a:pathLst>
              <a:path h="10287000" w="18736843">
                <a:moveTo>
                  <a:pt x="0" y="0"/>
                </a:moveTo>
                <a:lnTo>
                  <a:pt x="18736843" y="0"/>
                </a:lnTo>
                <a:lnTo>
                  <a:pt x="18736843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2389" b="-6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177285" y="1410421"/>
            <a:ext cx="13559558" cy="10181995"/>
          </a:xfrm>
          <a:custGeom>
            <a:avLst/>
            <a:gdLst/>
            <a:ahLst/>
            <a:cxnLst/>
            <a:rect r="r" b="b" t="t" l="l"/>
            <a:pathLst>
              <a:path h="10181995" w="13559558">
                <a:moveTo>
                  <a:pt x="0" y="0"/>
                </a:moveTo>
                <a:lnTo>
                  <a:pt x="13559558" y="0"/>
                </a:lnTo>
                <a:lnTo>
                  <a:pt x="13559558" y="10181995"/>
                </a:lnTo>
                <a:lnTo>
                  <a:pt x="0" y="1018199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146901" y="0"/>
            <a:ext cx="9875177" cy="1368654"/>
          </a:xfrm>
          <a:custGeom>
            <a:avLst/>
            <a:gdLst/>
            <a:ahLst/>
            <a:cxnLst/>
            <a:rect r="r" b="b" t="t" l="l"/>
            <a:pathLst>
              <a:path h="1368654" w="9875177">
                <a:moveTo>
                  <a:pt x="0" y="0"/>
                </a:moveTo>
                <a:lnTo>
                  <a:pt x="9875177" y="0"/>
                </a:lnTo>
                <a:lnTo>
                  <a:pt x="9875177" y="1368654"/>
                </a:lnTo>
                <a:lnTo>
                  <a:pt x="0" y="136865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124798" r="0" b="-3051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5177285" y="2632291"/>
            <a:ext cx="13110715" cy="13029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608"/>
              </a:lnSpc>
            </a:pPr>
            <a:r>
              <a:rPr lang="en-US" b="true" sz="7577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Led By: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12114294" y="4579542"/>
            <a:ext cx="4022122" cy="4022122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6"/>
              <a:stretch>
                <a:fillRect l="-998" t="-17207" r="-2645" b="-12642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7777711" y="4579542"/>
            <a:ext cx="4022122" cy="4022122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7"/>
              <a:stretch>
                <a:fillRect l="0" t="-12642" r="0" b="-12642"/>
              </a:stretch>
            </a:blip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6005938" y="-115059"/>
            <a:ext cx="11902251" cy="15254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18"/>
              </a:lnSpc>
            </a:pPr>
            <a:r>
              <a:rPr lang="en-US" sz="8941" b="true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Ice Breaker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B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736843" cy="10287000"/>
          </a:xfrm>
          <a:custGeom>
            <a:avLst/>
            <a:gdLst/>
            <a:ahLst/>
            <a:cxnLst/>
            <a:rect r="r" b="b" t="t" l="l"/>
            <a:pathLst>
              <a:path h="10287000" w="18736843">
                <a:moveTo>
                  <a:pt x="0" y="0"/>
                </a:moveTo>
                <a:lnTo>
                  <a:pt x="18736843" y="0"/>
                </a:lnTo>
                <a:lnTo>
                  <a:pt x="18736843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2389" b="-6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177285" y="1410421"/>
            <a:ext cx="13559558" cy="10181995"/>
          </a:xfrm>
          <a:custGeom>
            <a:avLst/>
            <a:gdLst/>
            <a:ahLst/>
            <a:cxnLst/>
            <a:rect r="r" b="b" t="t" l="l"/>
            <a:pathLst>
              <a:path h="10181995" w="13559558">
                <a:moveTo>
                  <a:pt x="0" y="0"/>
                </a:moveTo>
                <a:lnTo>
                  <a:pt x="13559558" y="0"/>
                </a:lnTo>
                <a:lnTo>
                  <a:pt x="13559558" y="10181995"/>
                </a:lnTo>
                <a:lnTo>
                  <a:pt x="0" y="1018199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146901" y="0"/>
            <a:ext cx="9875177" cy="1368654"/>
          </a:xfrm>
          <a:custGeom>
            <a:avLst/>
            <a:gdLst/>
            <a:ahLst/>
            <a:cxnLst/>
            <a:rect r="r" b="b" t="t" l="l"/>
            <a:pathLst>
              <a:path h="1368654" w="9875177">
                <a:moveTo>
                  <a:pt x="0" y="0"/>
                </a:moveTo>
                <a:lnTo>
                  <a:pt x="9875177" y="0"/>
                </a:lnTo>
                <a:lnTo>
                  <a:pt x="9875177" y="1368654"/>
                </a:lnTo>
                <a:lnTo>
                  <a:pt x="0" y="136865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124798" r="0" b="-3051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6005938" y="-115059"/>
            <a:ext cx="11902251" cy="31066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18"/>
              </a:lnSpc>
            </a:pPr>
            <a:r>
              <a:rPr lang="en-US" sz="8941" b="true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Building the </a:t>
            </a:r>
          </a:p>
          <a:p>
            <a:pPr algn="ctr">
              <a:lnSpc>
                <a:spcPts val="12518"/>
              </a:lnSpc>
            </a:pPr>
            <a:r>
              <a:rPr lang="en-US" sz="8941" b="true">
                <a:solidFill>
                  <a:srgbClr val="BEC869"/>
                </a:solidFill>
                <a:latin typeface="Lato Bold"/>
                <a:ea typeface="Lato Bold"/>
                <a:cs typeface="Lato Bold"/>
                <a:sym typeface="Lato Bold"/>
              </a:rPr>
              <a:t>REAL SAFE SPACE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16932190" y="108062"/>
            <a:ext cx="1152529" cy="1152529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5730056" y="3531911"/>
            <a:ext cx="9354434" cy="25611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05013" indent="-352507" lvl="1">
              <a:lnSpc>
                <a:spcPts val="5126"/>
              </a:lnSpc>
              <a:buFont typeface="Arial"/>
              <a:buChar char="•"/>
            </a:pPr>
            <a:r>
              <a:rPr lang="en-US" sz="3265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What helped us build the foundation?</a:t>
            </a:r>
          </a:p>
          <a:p>
            <a:pPr algn="l" marL="1410027" indent="-470009" lvl="2">
              <a:lnSpc>
                <a:spcPts val="5126"/>
              </a:lnSpc>
              <a:buFont typeface="Arial"/>
              <a:buChar char="⚬"/>
            </a:pPr>
            <a:r>
              <a:rPr lang="en-US" sz="3265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Our Intake Process </a:t>
            </a:r>
          </a:p>
          <a:p>
            <a:pPr algn="l" marL="2115040" indent="-528760" lvl="3">
              <a:lnSpc>
                <a:spcPts val="5126"/>
              </a:lnSpc>
              <a:buFont typeface="Arial"/>
              <a:buChar char="￭"/>
            </a:pPr>
            <a:r>
              <a:rPr lang="en-US" sz="3265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The questions we ask</a:t>
            </a:r>
          </a:p>
          <a:p>
            <a:pPr algn="l" marL="2115040" indent="-528760" lvl="3">
              <a:lnSpc>
                <a:spcPts val="5126"/>
              </a:lnSpc>
              <a:buFont typeface="Arial"/>
              <a:buChar char="￭"/>
            </a:pPr>
            <a:r>
              <a:rPr lang="en-US" sz="3265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The SWOT Analysis</a:t>
            </a:r>
          </a:p>
        </p:txBody>
      </p:sp>
      <p:sp>
        <p:nvSpPr>
          <p:cNvPr name="Freeform 9" id="9"/>
          <p:cNvSpPr/>
          <p:nvPr/>
        </p:nvSpPr>
        <p:spPr>
          <a:xfrm flipH="false" flipV="true" rot="-5400000">
            <a:off x="15538865" y="4992392"/>
            <a:ext cx="8229600" cy="4227957"/>
          </a:xfrm>
          <a:custGeom>
            <a:avLst/>
            <a:gdLst/>
            <a:ahLst/>
            <a:cxnLst/>
            <a:rect r="r" b="b" t="t" l="l"/>
            <a:pathLst>
              <a:path h="4227957" w="8229600">
                <a:moveTo>
                  <a:pt x="0" y="4227957"/>
                </a:moveTo>
                <a:lnTo>
                  <a:pt x="8229600" y="4227957"/>
                </a:lnTo>
                <a:lnTo>
                  <a:pt x="8229600" y="0"/>
                </a:lnTo>
                <a:lnTo>
                  <a:pt x="0" y="0"/>
                </a:lnTo>
                <a:lnTo>
                  <a:pt x="0" y="4227957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3832168" y="3278270"/>
            <a:ext cx="7549907" cy="7549907"/>
          </a:xfrm>
          <a:custGeom>
            <a:avLst/>
            <a:gdLst/>
            <a:ahLst/>
            <a:cxnLst/>
            <a:rect r="r" b="b" t="t" l="l"/>
            <a:pathLst>
              <a:path h="7549907" w="7549907">
                <a:moveTo>
                  <a:pt x="0" y="0"/>
                </a:moveTo>
                <a:lnTo>
                  <a:pt x="7549907" y="0"/>
                </a:lnTo>
                <a:lnTo>
                  <a:pt x="7549907" y="7549908"/>
                </a:lnTo>
                <a:lnTo>
                  <a:pt x="0" y="754990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13249265" y="3100702"/>
            <a:ext cx="7905044" cy="7905044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0"/>
              <a:stretch>
                <a:fillRect l="-16072" t="0" r="-35442" b="0"/>
              </a:stretch>
            </a:blipFill>
            <a:ln w="285750" cap="sq">
              <a:solidFill>
                <a:srgbClr val="F0F0F0"/>
              </a:solidFill>
              <a:prstDash val="solid"/>
              <a:miter/>
            </a:ln>
          </p:spPr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B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736843" cy="10287000"/>
          </a:xfrm>
          <a:custGeom>
            <a:avLst/>
            <a:gdLst/>
            <a:ahLst/>
            <a:cxnLst/>
            <a:rect r="r" b="b" t="t" l="l"/>
            <a:pathLst>
              <a:path h="10287000" w="18736843">
                <a:moveTo>
                  <a:pt x="0" y="0"/>
                </a:moveTo>
                <a:lnTo>
                  <a:pt x="18736843" y="0"/>
                </a:lnTo>
                <a:lnTo>
                  <a:pt x="18736843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2389" b="-6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177285" y="1410421"/>
            <a:ext cx="13559558" cy="10181995"/>
          </a:xfrm>
          <a:custGeom>
            <a:avLst/>
            <a:gdLst/>
            <a:ahLst/>
            <a:cxnLst/>
            <a:rect r="r" b="b" t="t" l="l"/>
            <a:pathLst>
              <a:path h="10181995" w="13559558">
                <a:moveTo>
                  <a:pt x="0" y="0"/>
                </a:moveTo>
                <a:lnTo>
                  <a:pt x="13559558" y="0"/>
                </a:lnTo>
                <a:lnTo>
                  <a:pt x="13559558" y="10181995"/>
                </a:lnTo>
                <a:lnTo>
                  <a:pt x="0" y="1018199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146901" y="0"/>
            <a:ext cx="9875177" cy="1368654"/>
          </a:xfrm>
          <a:custGeom>
            <a:avLst/>
            <a:gdLst/>
            <a:ahLst/>
            <a:cxnLst/>
            <a:rect r="r" b="b" t="t" l="l"/>
            <a:pathLst>
              <a:path h="1368654" w="9875177">
                <a:moveTo>
                  <a:pt x="0" y="0"/>
                </a:moveTo>
                <a:lnTo>
                  <a:pt x="9875177" y="0"/>
                </a:lnTo>
                <a:lnTo>
                  <a:pt x="9875177" y="1368654"/>
                </a:lnTo>
                <a:lnTo>
                  <a:pt x="0" y="136865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124798" r="0" b="-3051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6005938" y="-115059"/>
            <a:ext cx="11902251" cy="31066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18"/>
              </a:lnSpc>
            </a:pPr>
            <a:r>
              <a:rPr lang="en-US" sz="8941" b="true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Building the </a:t>
            </a:r>
          </a:p>
          <a:p>
            <a:pPr algn="ctr">
              <a:lnSpc>
                <a:spcPts val="12518"/>
              </a:lnSpc>
            </a:pPr>
            <a:r>
              <a:rPr lang="en-US" sz="8941" b="true">
                <a:solidFill>
                  <a:srgbClr val="BEC869"/>
                </a:solidFill>
                <a:latin typeface="Lato Bold"/>
                <a:ea typeface="Lato Bold"/>
                <a:cs typeface="Lato Bold"/>
                <a:sym typeface="Lato Bold"/>
              </a:rPr>
              <a:t>REAL SAFE SPACE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16932190" y="108062"/>
            <a:ext cx="1152529" cy="1152529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5730056" y="3531911"/>
            <a:ext cx="9354434" cy="25611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05013" indent="-352507" lvl="1">
              <a:lnSpc>
                <a:spcPts val="5126"/>
              </a:lnSpc>
              <a:buFont typeface="Arial"/>
              <a:buChar char="•"/>
            </a:pPr>
            <a:r>
              <a:rPr lang="en-US" sz="3265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What helped us build the foundation?</a:t>
            </a:r>
          </a:p>
          <a:p>
            <a:pPr algn="l" marL="1410027" indent="-470009" lvl="2">
              <a:lnSpc>
                <a:spcPts val="5126"/>
              </a:lnSpc>
              <a:buFont typeface="Arial"/>
              <a:buChar char="⚬"/>
            </a:pPr>
            <a:r>
              <a:rPr lang="en-US" sz="3265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Our Intake Process </a:t>
            </a:r>
          </a:p>
          <a:p>
            <a:pPr algn="l" marL="2115040" indent="-528760" lvl="3">
              <a:lnSpc>
                <a:spcPts val="5126"/>
              </a:lnSpc>
              <a:buFont typeface="Arial"/>
              <a:buChar char="￭"/>
            </a:pPr>
            <a:r>
              <a:rPr lang="en-US" sz="3265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The questions we ask</a:t>
            </a:r>
          </a:p>
          <a:p>
            <a:pPr algn="l" marL="2115040" indent="-528760" lvl="3">
              <a:lnSpc>
                <a:spcPts val="5126"/>
              </a:lnSpc>
              <a:buFont typeface="Arial"/>
              <a:buChar char="￭"/>
            </a:pPr>
            <a:r>
              <a:rPr lang="en-US" sz="3265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The SWOT Analysis</a:t>
            </a:r>
          </a:p>
        </p:txBody>
      </p:sp>
      <p:sp>
        <p:nvSpPr>
          <p:cNvPr name="Freeform 9" id="9"/>
          <p:cNvSpPr/>
          <p:nvPr/>
        </p:nvSpPr>
        <p:spPr>
          <a:xfrm flipH="false" flipV="true" rot="-5400000">
            <a:off x="15538865" y="4992392"/>
            <a:ext cx="8229600" cy="4227957"/>
          </a:xfrm>
          <a:custGeom>
            <a:avLst/>
            <a:gdLst/>
            <a:ahLst/>
            <a:cxnLst/>
            <a:rect r="r" b="b" t="t" l="l"/>
            <a:pathLst>
              <a:path h="4227957" w="8229600">
                <a:moveTo>
                  <a:pt x="0" y="4227957"/>
                </a:moveTo>
                <a:lnTo>
                  <a:pt x="8229600" y="4227957"/>
                </a:lnTo>
                <a:lnTo>
                  <a:pt x="8229600" y="0"/>
                </a:lnTo>
                <a:lnTo>
                  <a:pt x="0" y="0"/>
                </a:lnTo>
                <a:lnTo>
                  <a:pt x="0" y="4227957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3832168" y="3278270"/>
            <a:ext cx="7549907" cy="7549907"/>
          </a:xfrm>
          <a:custGeom>
            <a:avLst/>
            <a:gdLst/>
            <a:ahLst/>
            <a:cxnLst/>
            <a:rect r="r" b="b" t="t" l="l"/>
            <a:pathLst>
              <a:path h="7549907" w="7549907">
                <a:moveTo>
                  <a:pt x="0" y="0"/>
                </a:moveTo>
                <a:lnTo>
                  <a:pt x="7549907" y="0"/>
                </a:lnTo>
                <a:lnTo>
                  <a:pt x="7549907" y="7549908"/>
                </a:lnTo>
                <a:lnTo>
                  <a:pt x="0" y="754990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13249265" y="3100702"/>
            <a:ext cx="7905044" cy="7905044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0"/>
              <a:stretch>
                <a:fillRect l="-16072" t="0" r="-35442" b="0"/>
              </a:stretch>
            </a:blipFill>
            <a:ln w="285750" cap="sq">
              <a:solidFill>
                <a:srgbClr val="F0F0F0"/>
              </a:solidFill>
              <a:prstDash val="solid"/>
              <a:miter/>
            </a:ln>
          </p:spPr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B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736843" cy="10287000"/>
          </a:xfrm>
          <a:custGeom>
            <a:avLst/>
            <a:gdLst/>
            <a:ahLst/>
            <a:cxnLst/>
            <a:rect r="r" b="b" t="t" l="l"/>
            <a:pathLst>
              <a:path h="10287000" w="18736843">
                <a:moveTo>
                  <a:pt x="0" y="0"/>
                </a:moveTo>
                <a:lnTo>
                  <a:pt x="18736843" y="0"/>
                </a:lnTo>
                <a:lnTo>
                  <a:pt x="18736843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2389" b="-6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177285" y="1410421"/>
            <a:ext cx="13559558" cy="10181995"/>
          </a:xfrm>
          <a:custGeom>
            <a:avLst/>
            <a:gdLst/>
            <a:ahLst/>
            <a:cxnLst/>
            <a:rect r="r" b="b" t="t" l="l"/>
            <a:pathLst>
              <a:path h="10181995" w="13559558">
                <a:moveTo>
                  <a:pt x="0" y="0"/>
                </a:moveTo>
                <a:lnTo>
                  <a:pt x="13559558" y="0"/>
                </a:lnTo>
                <a:lnTo>
                  <a:pt x="13559558" y="10181995"/>
                </a:lnTo>
                <a:lnTo>
                  <a:pt x="0" y="1018199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146901" y="0"/>
            <a:ext cx="9875177" cy="1368654"/>
          </a:xfrm>
          <a:custGeom>
            <a:avLst/>
            <a:gdLst/>
            <a:ahLst/>
            <a:cxnLst/>
            <a:rect r="r" b="b" t="t" l="l"/>
            <a:pathLst>
              <a:path h="1368654" w="9875177">
                <a:moveTo>
                  <a:pt x="0" y="0"/>
                </a:moveTo>
                <a:lnTo>
                  <a:pt x="9875177" y="0"/>
                </a:lnTo>
                <a:lnTo>
                  <a:pt x="9875177" y="1368654"/>
                </a:lnTo>
                <a:lnTo>
                  <a:pt x="0" y="136865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124798" r="0" b="-3051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5180317" y="-164138"/>
            <a:ext cx="11902251" cy="15254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18"/>
              </a:lnSpc>
            </a:pPr>
            <a:r>
              <a:rPr lang="en-US" sz="8941" b="true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Our Intake Process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5291215" y="1667637"/>
            <a:ext cx="8989797" cy="42383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66914" indent="-233457" lvl="1">
              <a:lnSpc>
                <a:spcPts val="3395"/>
              </a:lnSpc>
              <a:buFont typeface="Arial"/>
              <a:buChar char="•"/>
            </a:pPr>
            <a:r>
              <a:rPr lang="en-US" sz="2162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These are the questions we ask to all in attendance:</a:t>
            </a:r>
          </a:p>
          <a:p>
            <a:pPr algn="l" marL="933828" indent="-311276" lvl="2">
              <a:lnSpc>
                <a:spcPts val="3395"/>
              </a:lnSpc>
              <a:buFont typeface="Arial"/>
              <a:buChar char="⚬"/>
            </a:pPr>
            <a:r>
              <a:rPr lang="en-US" sz="2162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How did you hear about/learn about the EJS Project?</a:t>
            </a:r>
          </a:p>
          <a:p>
            <a:pPr algn="l" marL="933828" indent="-311276" lvl="2">
              <a:lnSpc>
                <a:spcPts val="3395"/>
              </a:lnSpc>
              <a:buFont typeface="Arial"/>
              <a:buChar char="⚬"/>
            </a:pPr>
            <a:r>
              <a:rPr lang="en-US" sz="2162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What do you know about us, and what do you hope to gain from participating in our program?</a:t>
            </a:r>
          </a:p>
          <a:p>
            <a:pPr algn="l" marL="933828" indent="-311276" lvl="2">
              <a:lnSpc>
                <a:spcPts val="3395"/>
              </a:lnSpc>
              <a:buFont typeface="Arial"/>
              <a:buChar char="⚬"/>
            </a:pPr>
            <a:r>
              <a:rPr lang="en-US" sz="2162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What would you say are some of the strengths that you (the student) or your student have?</a:t>
            </a:r>
          </a:p>
          <a:p>
            <a:pPr algn="l" marL="933828" indent="-311276" lvl="2">
              <a:lnSpc>
                <a:spcPts val="3395"/>
              </a:lnSpc>
              <a:buFont typeface="Arial"/>
              <a:buChar char="⚬"/>
            </a:pPr>
            <a:r>
              <a:rPr lang="en-US" sz="2162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What are some areas that you would like to see improvement?</a:t>
            </a:r>
          </a:p>
          <a:p>
            <a:pPr algn="l" marL="933828" indent="-311276" lvl="2">
              <a:lnSpc>
                <a:spcPts val="3395"/>
              </a:lnSpc>
              <a:buFont typeface="Arial"/>
              <a:buChar char="⚬"/>
            </a:pPr>
            <a:r>
              <a:rPr lang="en-US" sz="2162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Are you a part of/ involved in any other extracurricular activities?</a:t>
            </a:r>
          </a:p>
          <a:p>
            <a:pPr algn="l" marL="933828" indent="-311276" lvl="2">
              <a:lnSpc>
                <a:spcPts val="3395"/>
              </a:lnSpc>
              <a:buFont typeface="Arial"/>
              <a:buChar char="⚬"/>
            </a:pPr>
            <a:r>
              <a:rPr lang="en-US" sz="2162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Is there any particular program that sticks out to you that you would like to be a part of?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5860060" y="7092632"/>
            <a:ext cx="1328649" cy="1328649"/>
          </a:xfrm>
          <a:custGeom>
            <a:avLst/>
            <a:gdLst/>
            <a:ahLst/>
            <a:cxnLst/>
            <a:rect r="r" b="b" t="t" l="l"/>
            <a:pathLst>
              <a:path h="1328649" w="1328649">
                <a:moveTo>
                  <a:pt x="0" y="0"/>
                </a:moveTo>
                <a:lnTo>
                  <a:pt x="1328650" y="0"/>
                </a:lnTo>
                <a:lnTo>
                  <a:pt x="1328650" y="1328650"/>
                </a:lnTo>
                <a:lnTo>
                  <a:pt x="0" y="13286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8164194" y="7092632"/>
            <a:ext cx="1328649" cy="1328649"/>
          </a:xfrm>
          <a:custGeom>
            <a:avLst/>
            <a:gdLst/>
            <a:ahLst/>
            <a:cxnLst/>
            <a:rect r="r" b="b" t="t" l="l"/>
            <a:pathLst>
              <a:path h="1328649" w="1328649">
                <a:moveTo>
                  <a:pt x="0" y="0"/>
                </a:moveTo>
                <a:lnTo>
                  <a:pt x="1328649" y="0"/>
                </a:lnTo>
                <a:lnTo>
                  <a:pt x="1328649" y="1328650"/>
                </a:lnTo>
                <a:lnTo>
                  <a:pt x="0" y="13286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0640136" y="7092632"/>
            <a:ext cx="1328649" cy="1328649"/>
          </a:xfrm>
          <a:custGeom>
            <a:avLst/>
            <a:gdLst/>
            <a:ahLst/>
            <a:cxnLst/>
            <a:rect r="r" b="b" t="t" l="l"/>
            <a:pathLst>
              <a:path h="1328649" w="1328649">
                <a:moveTo>
                  <a:pt x="0" y="0"/>
                </a:moveTo>
                <a:lnTo>
                  <a:pt x="1328649" y="0"/>
                </a:lnTo>
                <a:lnTo>
                  <a:pt x="1328649" y="1328650"/>
                </a:lnTo>
                <a:lnTo>
                  <a:pt x="0" y="13286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0959028" y="7290634"/>
            <a:ext cx="705086" cy="671594"/>
          </a:xfrm>
          <a:custGeom>
            <a:avLst/>
            <a:gdLst/>
            <a:ahLst/>
            <a:cxnLst/>
            <a:rect r="r" b="b" t="t" l="l"/>
            <a:pathLst>
              <a:path h="671594" w="705086">
                <a:moveTo>
                  <a:pt x="0" y="0"/>
                </a:moveTo>
                <a:lnTo>
                  <a:pt x="705086" y="0"/>
                </a:lnTo>
                <a:lnTo>
                  <a:pt x="705086" y="671594"/>
                </a:lnTo>
                <a:lnTo>
                  <a:pt x="0" y="6715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2946437" y="7092632"/>
            <a:ext cx="1328649" cy="1328649"/>
          </a:xfrm>
          <a:custGeom>
            <a:avLst/>
            <a:gdLst/>
            <a:ahLst/>
            <a:cxnLst/>
            <a:rect r="r" b="b" t="t" l="l"/>
            <a:pathLst>
              <a:path h="1328649" w="1328649">
                <a:moveTo>
                  <a:pt x="0" y="0"/>
                </a:moveTo>
                <a:lnTo>
                  <a:pt x="1328649" y="0"/>
                </a:lnTo>
                <a:lnTo>
                  <a:pt x="1328649" y="1328650"/>
                </a:lnTo>
                <a:lnTo>
                  <a:pt x="0" y="13286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6081794" y="7276444"/>
            <a:ext cx="885182" cy="807729"/>
          </a:xfrm>
          <a:custGeom>
            <a:avLst/>
            <a:gdLst/>
            <a:ahLst/>
            <a:cxnLst/>
            <a:rect r="r" b="b" t="t" l="l"/>
            <a:pathLst>
              <a:path h="807729" w="885182">
                <a:moveTo>
                  <a:pt x="0" y="0"/>
                </a:moveTo>
                <a:lnTo>
                  <a:pt x="885182" y="0"/>
                </a:lnTo>
                <a:lnTo>
                  <a:pt x="885182" y="807729"/>
                </a:lnTo>
                <a:lnTo>
                  <a:pt x="0" y="80772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8362229" y="7393286"/>
            <a:ext cx="932578" cy="466289"/>
          </a:xfrm>
          <a:custGeom>
            <a:avLst/>
            <a:gdLst/>
            <a:ahLst/>
            <a:cxnLst/>
            <a:rect r="r" b="b" t="t" l="l"/>
            <a:pathLst>
              <a:path h="466289" w="932578">
                <a:moveTo>
                  <a:pt x="0" y="0"/>
                </a:moveTo>
                <a:lnTo>
                  <a:pt x="932578" y="0"/>
                </a:lnTo>
                <a:lnTo>
                  <a:pt x="932578" y="466289"/>
                </a:lnTo>
                <a:lnTo>
                  <a:pt x="0" y="46628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3257753" y="7239048"/>
            <a:ext cx="706017" cy="882521"/>
          </a:xfrm>
          <a:custGeom>
            <a:avLst/>
            <a:gdLst/>
            <a:ahLst/>
            <a:cxnLst/>
            <a:rect r="r" b="b" t="t" l="l"/>
            <a:pathLst>
              <a:path h="882521" w="706017">
                <a:moveTo>
                  <a:pt x="0" y="0"/>
                </a:moveTo>
                <a:lnTo>
                  <a:pt x="706017" y="0"/>
                </a:lnTo>
                <a:lnTo>
                  <a:pt x="706017" y="882521"/>
                </a:lnTo>
                <a:lnTo>
                  <a:pt x="0" y="88252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5543768" y="6222160"/>
            <a:ext cx="9049415" cy="7222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46"/>
              </a:lnSpc>
            </a:pPr>
            <a:r>
              <a:rPr lang="en-US" sz="4176">
                <a:solidFill>
                  <a:srgbClr val="BEC86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Internal SWOT Analysis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5543768" y="8306147"/>
            <a:ext cx="1961234" cy="16955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08"/>
              </a:lnSpc>
            </a:pPr>
            <a:r>
              <a:rPr lang="en-US" b="true" sz="1272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Strengths</a:t>
            </a:r>
          </a:p>
          <a:p>
            <a:pPr algn="l" marL="274658" indent="-137329" lvl="1">
              <a:lnSpc>
                <a:spcPts val="1908"/>
              </a:lnSpc>
              <a:buFont typeface="Arial"/>
              <a:buChar char="•"/>
            </a:pPr>
            <a:r>
              <a:rPr lang="en-US" sz="1272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What does the student do well?</a:t>
            </a:r>
          </a:p>
          <a:p>
            <a:pPr algn="l" marL="274658" indent="-137329" lvl="1">
              <a:lnSpc>
                <a:spcPts val="1908"/>
              </a:lnSpc>
              <a:buFont typeface="Arial"/>
              <a:buChar char="•"/>
            </a:pPr>
            <a:r>
              <a:rPr lang="en-US" sz="1272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What circumstances are currently working in the student’s favor right now? 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7737145" y="8306147"/>
            <a:ext cx="2182746" cy="19379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08"/>
              </a:lnSpc>
            </a:pPr>
            <a:r>
              <a:rPr lang="en-US" b="true" sz="1272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Weaknesses</a:t>
            </a:r>
          </a:p>
          <a:p>
            <a:pPr algn="l" marL="274658" indent="-137329" lvl="1">
              <a:lnSpc>
                <a:spcPts val="1908"/>
              </a:lnSpc>
              <a:buFont typeface="Arial"/>
              <a:buChar char="•"/>
            </a:pPr>
            <a:r>
              <a:rPr lang="en-US" sz="1272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What does the student struggle with?</a:t>
            </a:r>
          </a:p>
          <a:p>
            <a:pPr algn="l" marL="274658" indent="-137329" lvl="1">
              <a:lnSpc>
                <a:spcPts val="1908"/>
              </a:lnSpc>
              <a:buFont typeface="Arial"/>
              <a:buChar char="•"/>
            </a:pPr>
            <a:r>
              <a:rPr lang="en-US" sz="1272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What circumstances are currently not working in the student’s favor right now? </a:t>
            </a:r>
          </a:p>
          <a:p>
            <a:pPr algn="ctr">
              <a:lnSpc>
                <a:spcPts val="1908"/>
              </a:lnSpc>
            </a:pPr>
          </a:p>
        </p:txBody>
      </p:sp>
      <p:sp>
        <p:nvSpPr>
          <p:cNvPr name="TextBox 18" id="18"/>
          <p:cNvSpPr txBox="true"/>
          <p:nvPr/>
        </p:nvSpPr>
        <p:spPr>
          <a:xfrm rot="0">
            <a:off x="10232718" y="8306147"/>
            <a:ext cx="2143486" cy="14532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08"/>
              </a:lnSpc>
            </a:pPr>
            <a:r>
              <a:rPr lang="en-US" b="true" sz="1272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Opportunities</a:t>
            </a:r>
          </a:p>
          <a:p>
            <a:pPr algn="l" marL="274658" indent="-137329" lvl="1">
              <a:lnSpc>
                <a:spcPts val="1908"/>
              </a:lnSpc>
              <a:buFont typeface="Arial"/>
              <a:buChar char="•"/>
            </a:pPr>
            <a:r>
              <a:rPr lang="en-US" sz="1272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What opportunities can we provide to the student to uplift their strengths and work on their weaknesses?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2486671" y="8306147"/>
            <a:ext cx="2248180" cy="14532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08"/>
              </a:lnSpc>
            </a:pPr>
            <a:r>
              <a:rPr lang="en-US" b="true" sz="1272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Threats</a:t>
            </a:r>
          </a:p>
          <a:p>
            <a:pPr algn="l" marL="274658" indent="-137329" lvl="1">
              <a:lnSpc>
                <a:spcPts val="1908"/>
              </a:lnSpc>
              <a:buFont typeface="Arial"/>
              <a:buChar char="•"/>
            </a:pPr>
            <a:r>
              <a:rPr lang="en-US" sz="1272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What circumstances in this student’s life can pose a threat to their success? </a:t>
            </a:r>
          </a:p>
          <a:p>
            <a:pPr algn="l" marL="274658" indent="-137329" lvl="1">
              <a:lnSpc>
                <a:spcPts val="1908"/>
              </a:lnSpc>
              <a:buFont typeface="Arial"/>
              <a:buChar char="•"/>
            </a:pPr>
            <a:r>
              <a:rPr lang="en-US" sz="1272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How can we be proactive to this situation? </a:t>
            </a:r>
          </a:p>
        </p:txBody>
      </p:sp>
      <p:grpSp>
        <p:nvGrpSpPr>
          <p:cNvPr name="Group 20" id="20"/>
          <p:cNvGrpSpPr/>
          <p:nvPr/>
        </p:nvGrpSpPr>
        <p:grpSpPr>
          <a:xfrm rot="0">
            <a:off x="17067055" y="187820"/>
            <a:ext cx="1033124" cy="1033124"/>
            <a:chOff x="0" y="0"/>
            <a:chExt cx="812800" cy="8128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6"/>
              <a:stretch>
                <a:fillRect l="-11658" t="-28139" r="-8625" b="-22215"/>
              </a:stretch>
            </a:blipFill>
          </p:spPr>
        </p:sp>
      </p:grpSp>
      <p:sp>
        <p:nvSpPr>
          <p:cNvPr name="Freeform 22" id="22"/>
          <p:cNvSpPr/>
          <p:nvPr/>
        </p:nvSpPr>
        <p:spPr>
          <a:xfrm flipH="false" flipV="false" rot="0">
            <a:off x="13547778" y="1567839"/>
            <a:ext cx="8433876" cy="8433876"/>
          </a:xfrm>
          <a:custGeom>
            <a:avLst/>
            <a:gdLst/>
            <a:ahLst/>
            <a:cxnLst/>
            <a:rect r="r" b="b" t="t" l="l"/>
            <a:pathLst>
              <a:path h="8433876" w="8433876">
                <a:moveTo>
                  <a:pt x="0" y="0"/>
                </a:moveTo>
                <a:lnTo>
                  <a:pt x="8433877" y="0"/>
                </a:lnTo>
                <a:lnTo>
                  <a:pt x="8433877" y="8433876"/>
                </a:lnTo>
                <a:lnTo>
                  <a:pt x="0" y="8433876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alphaModFix amt="54000"/>
            </a:blip>
            <a:stretch>
              <a:fillRect l="0" t="0" r="0" b="0"/>
            </a:stretch>
          </a:blipFill>
        </p:spPr>
      </p:sp>
      <p:grpSp>
        <p:nvGrpSpPr>
          <p:cNvPr name="Group 23" id="23"/>
          <p:cNvGrpSpPr/>
          <p:nvPr/>
        </p:nvGrpSpPr>
        <p:grpSpPr>
          <a:xfrm rot="0">
            <a:off x="14121969" y="1743837"/>
            <a:ext cx="7285496" cy="7628187"/>
            <a:chOff x="0" y="0"/>
            <a:chExt cx="812800" cy="851032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812800" cy="851032"/>
            </a:xfrm>
            <a:custGeom>
              <a:avLst/>
              <a:gdLst/>
              <a:ahLst/>
              <a:cxnLst/>
              <a:rect r="r" b="b" t="t" l="l"/>
              <a:pathLst>
                <a:path h="851032" w="812800">
                  <a:moveTo>
                    <a:pt x="406400" y="0"/>
                  </a:moveTo>
                  <a:cubicBezTo>
                    <a:pt x="181951" y="0"/>
                    <a:pt x="0" y="190510"/>
                    <a:pt x="0" y="425516"/>
                  </a:cubicBezTo>
                  <a:cubicBezTo>
                    <a:pt x="0" y="660522"/>
                    <a:pt x="181951" y="851032"/>
                    <a:pt x="406400" y="851032"/>
                  </a:cubicBezTo>
                  <a:cubicBezTo>
                    <a:pt x="630849" y="851032"/>
                    <a:pt x="812800" y="660522"/>
                    <a:pt x="812800" y="425516"/>
                  </a:cubicBezTo>
                  <a:cubicBezTo>
                    <a:pt x="812800" y="190510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8"/>
              <a:stretch>
                <a:fillRect l="0" t="-21565" r="0" b="-21565"/>
              </a:stretch>
            </a:blipFill>
            <a:ln w="409575" cap="sq">
              <a:solidFill>
                <a:srgbClr val="F0F0F0"/>
              </a:solidFill>
              <a:prstDash val="solid"/>
              <a:miter/>
            </a:ln>
          </p:spPr>
        </p: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B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736843" cy="10287000"/>
          </a:xfrm>
          <a:custGeom>
            <a:avLst/>
            <a:gdLst/>
            <a:ahLst/>
            <a:cxnLst/>
            <a:rect r="r" b="b" t="t" l="l"/>
            <a:pathLst>
              <a:path h="10287000" w="18736843">
                <a:moveTo>
                  <a:pt x="0" y="0"/>
                </a:moveTo>
                <a:lnTo>
                  <a:pt x="18736843" y="0"/>
                </a:lnTo>
                <a:lnTo>
                  <a:pt x="18736843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2389" b="-6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177285" y="1410421"/>
            <a:ext cx="13559558" cy="10181995"/>
          </a:xfrm>
          <a:custGeom>
            <a:avLst/>
            <a:gdLst/>
            <a:ahLst/>
            <a:cxnLst/>
            <a:rect r="r" b="b" t="t" l="l"/>
            <a:pathLst>
              <a:path h="10181995" w="13559558">
                <a:moveTo>
                  <a:pt x="0" y="0"/>
                </a:moveTo>
                <a:lnTo>
                  <a:pt x="13559558" y="0"/>
                </a:lnTo>
                <a:lnTo>
                  <a:pt x="13559558" y="10181995"/>
                </a:lnTo>
                <a:lnTo>
                  <a:pt x="0" y="1018199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146901" y="0"/>
            <a:ext cx="9875177" cy="1368654"/>
          </a:xfrm>
          <a:custGeom>
            <a:avLst/>
            <a:gdLst/>
            <a:ahLst/>
            <a:cxnLst/>
            <a:rect r="r" b="b" t="t" l="l"/>
            <a:pathLst>
              <a:path h="1368654" w="9875177">
                <a:moveTo>
                  <a:pt x="0" y="0"/>
                </a:moveTo>
                <a:lnTo>
                  <a:pt x="9875177" y="0"/>
                </a:lnTo>
                <a:lnTo>
                  <a:pt x="9875177" y="1368654"/>
                </a:lnTo>
                <a:lnTo>
                  <a:pt x="0" y="136865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124798" r="0" b="-3051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6005938" y="-115059"/>
            <a:ext cx="11902251" cy="31066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18"/>
              </a:lnSpc>
            </a:pPr>
            <a:r>
              <a:rPr lang="en-US" sz="8941" b="true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Building the </a:t>
            </a:r>
          </a:p>
          <a:p>
            <a:pPr algn="ctr">
              <a:lnSpc>
                <a:spcPts val="12518"/>
              </a:lnSpc>
            </a:pPr>
            <a:r>
              <a:rPr lang="en-US" sz="8941" b="true">
                <a:solidFill>
                  <a:srgbClr val="BEC869"/>
                </a:solidFill>
                <a:latin typeface="Lato Bold"/>
                <a:ea typeface="Lato Bold"/>
                <a:cs typeface="Lato Bold"/>
                <a:sym typeface="Lato Bold"/>
              </a:rPr>
              <a:t>REAL SAFE SPACE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16932190" y="108062"/>
            <a:ext cx="1152529" cy="1152529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4450973" y="5010150"/>
            <a:ext cx="14285870" cy="11607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519"/>
              </a:lnSpc>
            </a:pPr>
            <a:r>
              <a:rPr lang="en-US" b="true" sz="6799" u="sng">
                <a:solidFill>
                  <a:srgbClr val="BEC869"/>
                </a:solidFill>
                <a:latin typeface="Lato Bold"/>
                <a:ea typeface="Lato Bold"/>
                <a:cs typeface="Lato Bold"/>
                <a:sym typeface="Lato Bold"/>
                <a:hlinkClick r:id="rId7" tooltip="https://docs.google.com/forms/d/e/1FAIpQLSeuhx7_Iaul-vhlJzGG6c6yblmbh3in7pBv0XdHnPcdUfuaYQ/viewform?usp=sharing&amp;ouid=110212229784188654379"/>
              </a:rPr>
              <a:t>Turn This Into Baseline Data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E12F70A4BDDC41BB130B8D47D1EDCA" ma:contentTypeVersion="16" ma:contentTypeDescription="Create a new document." ma:contentTypeScope="" ma:versionID="30aaaf81ea5181e88ff19418b2430754">
  <xsd:schema xmlns:xsd="http://www.w3.org/2001/XMLSchema" xmlns:xs="http://www.w3.org/2001/XMLSchema" xmlns:p="http://schemas.microsoft.com/office/2006/metadata/properties" xmlns:ns2="7989c510-bc00-4dd7-a769-5bb6bca90be0" xmlns:ns3="67019374-79e9-427f-b47c-b9897d602eb1" targetNamespace="http://schemas.microsoft.com/office/2006/metadata/properties" ma:root="true" ma:fieldsID="8dd8561148253d19853605552c389130" ns2:_="" ns3:_="">
    <xsd:import namespace="7989c510-bc00-4dd7-a769-5bb6bca90be0"/>
    <xsd:import namespace="67019374-79e9-427f-b47c-b9897d602e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89c510-bc00-4dd7-a769-5bb6bca90b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0f4baa66-6f15-475c-bab3-b27d3a9936a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019374-79e9-427f-b47c-b9897d602eb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d849559c-62f6-40a1-82fc-36551acaa646}" ma:internalName="TaxCatchAll" ma:showField="CatchAllData" ma:web="67019374-79e9-427f-b47c-b9897d602eb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7019374-79e9-427f-b47c-b9897d602eb1" xsi:nil="true"/>
    <lcf76f155ced4ddcb4097134ff3c332f xmlns="7989c510-bc00-4dd7-a769-5bb6bca90be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D2C0487-E581-409D-9E8D-F04029D22733}"/>
</file>

<file path=customXml/itemProps2.xml><?xml version="1.0" encoding="utf-8"?>
<ds:datastoreItem xmlns:ds="http://schemas.openxmlformats.org/officeDocument/2006/customXml" ds:itemID="{F65106F4-BFEB-4C0A-AB79-56B376778B4C}"/>
</file>

<file path=customXml/itemProps3.xml><?xml version="1.0" encoding="utf-8"?>
<ds:datastoreItem xmlns:ds="http://schemas.openxmlformats.org/officeDocument/2006/customXml" ds:itemID="{3A7F02B5-FAFE-4FF4-9A20-800425486B4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Primetime Symposium 2026 From Safe Space to Brave Space Workshop</dc:title>
  <cp:revision>1</cp:revision>
  <dcterms:created xsi:type="dcterms:W3CDTF">2006-08-16T00:00:00Z</dcterms:created>
  <dcterms:modified xsi:type="dcterms:W3CDTF">2011-08-01T06:04:30Z</dcterms:modified>
  <dc:identifier>DAHGG-4a220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0x0101003EE12F70A4BDDC41BB130B8D47D1EDCA</vt:lpwstr>
  </property>
</Properties>
</file>