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85" r:id="rId6"/>
    <p:sldId id="257" r:id="rId7"/>
    <p:sldId id="262" r:id="rId8"/>
    <p:sldId id="260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61" r:id="rId17"/>
    <p:sldId id="269" r:id="rId18"/>
    <p:sldId id="271" r:id="rId19"/>
    <p:sldId id="273" r:id="rId20"/>
    <p:sldId id="275" r:id="rId21"/>
    <p:sldId id="286" r:id="rId22"/>
    <p:sldId id="279" r:id="rId23"/>
    <p:sldId id="280" r:id="rId24"/>
    <p:sldId id="276" r:id="rId25"/>
    <p:sldId id="277" r:id="rId26"/>
    <p:sldId id="278" r:id="rId27"/>
    <p:sldId id="287" r:id="rId28"/>
    <p:sldId id="288" r:id="rId29"/>
    <p:sldId id="289" r:id="rId30"/>
    <p:sldId id="282" r:id="rId31"/>
    <p:sldId id="281" r:id="rId32"/>
    <p:sldId id="283" r:id="rId33"/>
    <p:sldId id="284" r:id="rId34"/>
    <p:sldId id="258" r:id="rId35"/>
    <p:sldId id="291" r:id="rId36"/>
    <p:sldId id="292" r:id="rId37"/>
    <p:sldId id="290" r:id="rId38"/>
    <p:sldId id="259" r:id="rId39"/>
  </p:sldIdLst>
  <p:sldSz cx="18288000" cy="10287000"/>
  <p:notesSz cx="6858000" cy="9144000"/>
  <p:embeddedFontLst>
    <p:embeddedFont>
      <p:font typeface="Agrandir Tight" panose="020B0604020202020204" charset="0"/>
      <p:regular r:id="rId40"/>
    </p:embeddedFont>
    <p:embeddedFont>
      <p:font typeface="Agrandir Tight Bold" panose="020B0604020202020204" charset="0"/>
      <p:regular r:id="rId41"/>
    </p:embeddedFont>
    <p:embeddedFont>
      <p:font typeface="Kabel Ultra-Bold" panose="020B0604020202020204" charset="0"/>
      <p:regular r:id="rId42"/>
    </p:embeddedFont>
    <p:embeddedFont>
      <p:font typeface="Playfair Display Bold" panose="020B0604020202020204" charset="0"/>
      <p:regular r:id="rId43"/>
    </p:embeddedFont>
    <p:embeddedFont>
      <p:font typeface="Playfair Display Bold Italics" panose="020B0604020202020204" charset="0"/>
      <p:regular r:id="rId44"/>
    </p:embeddedFont>
    <p:embeddedFont>
      <p:font typeface="Poppins" panose="00000500000000000000" pitchFamily="2" charset="0"/>
      <p:regular r:id="rId45"/>
      <p:bold r:id="rId46"/>
      <p:italic r:id="rId47"/>
      <p:boldItalic r:id="rId48"/>
    </p:embeddedFont>
    <p:embeddedFont>
      <p:font typeface="Poppins Bold" panose="00000800000000000000" charset="0"/>
      <p:bold r:id="rId49"/>
    </p:embeddedFont>
    <p:embeddedFont>
      <p:font typeface="Raleway" pitchFamily="2" charset="0"/>
      <p:regular r:id="rId50"/>
      <p:bold r:id="rId51"/>
      <p:italic r:id="rId52"/>
      <p:boldItalic r:id="rId53"/>
    </p:embeddedFont>
    <p:embeddedFont>
      <p:font typeface="Raleway Bold" charset="0"/>
      <p:bold r:id="rId54"/>
    </p:embeddedFont>
    <p:embeddedFont>
      <p:font typeface="Times New Roman MT Bold" panose="020B0604020202020204" charset="0"/>
      <p:regular r:id="rId5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C3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FFABE0-96C6-24B9-C600-8AEFA2FA25F9}" v="229" dt="2026-04-14T17:14:27.065"/>
    <p1510:client id="{6776B088-5AF9-5C04-00C7-74F850106C0A}" v="2" dt="2026-04-15T14:22:47.372"/>
    <p1510:client id="{91FA6098-D527-0716-CBFB-E6AAFAF05D9C}" v="2" dt="2026-04-15T15:51:03.929"/>
    <p1510:client id="{A09A5BDB-E79F-7498-E61A-492CF6F4729E}" v="2" dt="2026-04-15T15:49:17.7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7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font" Target="fonts/font16.fntdata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font" Target="fonts/font14.fntdata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font" Target="fonts/font12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7.fntdata"/><Relationship Id="rId59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font" Target="fonts/font2.fntdata"/><Relationship Id="rId54" Type="http://schemas.openxmlformats.org/officeDocument/2006/relationships/font" Target="fonts/font1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10.fntdata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font" Target="fonts/font5.fntdata"/><Relationship Id="rId52" Type="http://schemas.openxmlformats.org/officeDocument/2006/relationships/font" Target="fonts/font13.fntdata"/><Relationship Id="rId60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2B1781-536E-4A04-AD17-3E3FC679262D}" type="doc">
      <dgm:prSet loTypeId="urn:microsoft.com/office/officeart/2005/8/layout/radial5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8676D4E-56B5-43B1-9BF9-A85B226F752B}">
      <dgm:prSet phldrT="[Text]" phldr="0"/>
      <dgm:spPr/>
      <dgm:t>
        <a:bodyPr/>
        <a:lstStyle/>
        <a:p>
          <a:r>
            <a:rPr lang="en-US" b="1" dirty="0"/>
            <a:t>How I Show Up…</a:t>
          </a:r>
        </a:p>
      </dgm:t>
    </dgm:pt>
    <dgm:pt modelId="{F8F39D93-69AF-4657-878B-87CE63777B7D}" type="parTrans" cxnId="{8F04D06B-9FC2-440D-938A-8860988D483D}">
      <dgm:prSet/>
      <dgm:spPr/>
      <dgm:t>
        <a:bodyPr/>
        <a:lstStyle/>
        <a:p>
          <a:endParaRPr lang="en-US"/>
        </a:p>
      </dgm:t>
    </dgm:pt>
    <dgm:pt modelId="{6AD88421-7838-4946-857F-671E61AA228C}" type="sibTrans" cxnId="{8F04D06B-9FC2-440D-938A-8860988D483D}">
      <dgm:prSet/>
      <dgm:spPr/>
      <dgm:t>
        <a:bodyPr/>
        <a:lstStyle/>
        <a:p>
          <a:endParaRPr lang="en-US"/>
        </a:p>
      </dgm:t>
    </dgm:pt>
    <dgm:pt modelId="{9FF5B5C6-A09A-4AD5-8061-1E6E896CFA99}">
      <dgm:prSet phldrT="[Text]" custT="1"/>
      <dgm:spPr/>
      <dgm:t>
        <a:bodyPr/>
        <a:lstStyle/>
        <a:p>
          <a:pPr>
            <a:buNone/>
          </a:pPr>
          <a:r>
            <a:rPr lang="en-US" sz="1600" b="1" dirty="0"/>
            <a:t>Missed Responsibilities</a:t>
          </a:r>
        </a:p>
      </dgm:t>
    </dgm:pt>
    <dgm:pt modelId="{6673298B-222D-4F80-9BCE-7A206C4F4C20}" type="parTrans" cxnId="{9FADCB8E-5A1D-4176-BE61-E547C037889A}">
      <dgm:prSet/>
      <dgm:spPr/>
      <dgm:t>
        <a:bodyPr/>
        <a:lstStyle/>
        <a:p>
          <a:endParaRPr lang="en-US"/>
        </a:p>
      </dgm:t>
    </dgm:pt>
    <dgm:pt modelId="{80386D71-60D7-4B33-B881-589D139109CB}" type="sibTrans" cxnId="{9FADCB8E-5A1D-4176-BE61-E547C037889A}">
      <dgm:prSet/>
      <dgm:spPr/>
      <dgm:t>
        <a:bodyPr/>
        <a:lstStyle/>
        <a:p>
          <a:endParaRPr lang="en-US"/>
        </a:p>
      </dgm:t>
    </dgm:pt>
    <dgm:pt modelId="{3FFC89AB-8B5E-4316-8579-DFF80DE196C4}">
      <dgm:prSet phldrT="[Text]" custT="1"/>
      <dgm:spPr/>
      <dgm:t>
        <a:bodyPr/>
        <a:lstStyle/>
        <a:p>
          <a:pPr>
            <a:buNone/>
          </a:pPr>
          <a:r>
            <a:rPr lang="en-US" sz="2400" b="1" dirty="0"/>
            <a:t>Late Pickup</a:t>
          </a:r>
        </a:p>
      </dgm:t>
    </dgm:pt>
    <dgm:pt modelId="{861A0989-0FAA-496E-A9C7-6A449DCAB9A1}" type="parTrans" cxnId="{1EE5193F-01A9-441A-A928-36CE6E243D17}">
      <dgm:prSet/>
      <dgm:spPr/>
      <dgm:t>
        <a:bodyPr/>
        <a:lstStyle/>
        <a:p>
          <a:endParaRPr lang="en-US"/>
        </a:p>
      </dgm:t>
    </dgm:pt>
    <dgm:pt modelId="{C0EF78FB-4948-444A-811B-7A2F1C946CFC}" type="sibTrans" cxnId="{1EE5193F-01A9-441A-A928-36CE6E243D17}">
      <dgm:prSet/>
      <dgm:spPr/>
      <dgm:t>
        <a:bodyPr/>
        <a:lstStyle/>
        <a:p>
          <a:endParaRPr lang="en-US"/>
        </a:p>
      </dgm:t>
    </dgm:pt>
    <dgm:pt modelId="{63E73259-1ABC-4FA1-BF5D-E81DA5C6F37C}">
      <dgm:prSet phldrT="[Text]" custT="1"/>
      <dgm:spPr/>
      <dgm:t>
        <a:bodyPr/>
        <a:lstStyle/>
        <a:p>
          <a:pPr>
            <a:buNone/>
          </a:pPr>
          <a:r>
            <a:rPr lang="en-US" sz="1800" b="1" dirty="0"/>
            <a:t>Disrespectful Tone</a:t>
          </a:r>
        </a:p>
      </dgm:t>
    </dgm:pt>
    <dgm:pt modelId="{D8DF96BB-C698-4C23-9FA8-601FB49F03AD}" type="parTrans" cxnId="{00BEF11D-6E77-48CD-B65F-2064754A71D1}">
      <dgm:prSet/>
      <dgm:spPr/>
      <dgm:t>
        <a:bodyPr/>
        <a:lstStyle/>
        <a:p>
          <a:endParaRPr lang="en-US"/>
        </a:p>
      </dgm:t>
    </dgm:pt>
    <dgm:pt modelId="{F9BDB394-9372-4C3A-A21F-C57816D73D59}" type="sibTrans" cxnId="{00BEF11D-6E77-48CD-B65F-2064754A71D1}">
      <dgm:prSet/>
      <dgm:spPr/>
      <dgm:t>
        <a:bodyPr/>
        <a:lstStyle/>
        <a:p>
          <a:endParaRPr lang="en-US"/>
        </a:p>
      </dgm:t>
    </dgm:pt>
    <dgm:pt modelId="{A7C3850A-729E-482C-B9DA-44E39A15C8EB}">
      <dgm:prSet custT="1"/>
      <dgm:spPr/>
      <dgm:t>
        <a:bodyPr/>
        <a:lstStyle/>
        <a:p>
          <a:r>
            <a:rPr lang="en-US" sz="2000" b="1" dirty="0"/>
            <a:t>Angry Parent</a:t>
          </a:r>
        </a:p>
      </dgm:t>
    </dgm:pt>
    <dgm:pt modelId="{4AFA95CD-141C-4B33-9FF5-BD8A25227D01}" type="parTrans" cxnId="{A2E79361-16AD-455A-AA1C-40558030AAE3}">
      <dgm:prSet/>
      <dgm:spPr/>
      <dgm:t>
        <a:bodyPr/>
        <a:lstStyle/>
        <a:p>
          <a:endParaRPr lang="en-US"/>
        </a:p>
      </dgm:t>
    </dgm:pt>
    <dgm:pt modelId="{73F00FE6-4388-46B2-9A69-CB2445091D11}" type="sibTrans" cxnId="{A2E79361-16AD-455A-AA1C-40558030AAE3}">
      <dgm:prSet/>
      <dgm:spPr/>
      <dgm:t>
        <a:bodyPr/>
        <a:lstStyle/>
        <a:p>
          <a:endParaRPr lang="en-US"/>
        </a:p>
      </dgm:t>
    </dgm:pt>
    <dgm:pt modelId="{C6649DEB-E2BB-48D6-9B23-731CA014816F}">
      <dgm:prSet phldrT="[Text]" custT="1"/>
      <dgm:spPr/>
      <dgm:t>
        <a:bodyPr/>
        <a:lstStyle/>
        <a:p>
          <a:pPr>
            <a:buNone/>
          </a:pPr>
          <a:r>
            <a:rPr lang="en-US" sz="2000" b="1" dirty="0"/>
            <a:t>Last-Minute Changes</a:t>
          </a:r>
        </a:p>
      </dgm:t>
    </dgm:pt>
    <dgm:pt modelId="{CC5EDEE4-A21D-4F36-B1BF-FE5FE80D5945}" type="parTrans" cxnId="{84E25FB9-DDF8-42AE-A2F4-F3FC6259EBE2}">
      <dgm:prSet/>
      <dgm:spPr/>
      <dgm:t>
        <a:bodyPr/>
        <a:lstStyle/>
        <a:p>
          <a:endParaRPr lang="en-US"/>
        </a:p>
      </dgm:t>
    </dgm:pt>
    <dgm:pt modelId="{911C18FA-7179-4707-92A5-4CD8ADAB0B3B}" type="sibTrans" cxnId="{84E25FB9-DDF8-42AE-A2F4-F3FC6259EBE2}">
      <dgm:prSet/>
      <dgm:spPr/>
      <dgm:t>
        <a:bodyPr/>
        <a:lstStyle/>
        <a:p>
          <a:endParaRPr lang="en-US"/>
        </a:p>
      </dgm:t>
    </dgm:pt>
    <dgm:pt modelId="{7BA0C285-57F3-472E-AC0F-26534246283D}">
      <dgm:prSet phldrT="[Text]"/>
      <dgm:spPr/>
      <dgm:t>
        <a:bodyPr/>
        <a:lstStyle/>
        <a:p>
          <a:pPr>
            <a:buNone/>
          </a:pPr>
          <a:r>
            <a:rPr lang="en-US" b="1" dirty="0"/>
            <a:t>Micromanaging</a:t>
          </a:r>
        </a:p>
      </dgm:t>
    </dgm:pt>
    <dgm:pt modelId="{5CD40E33-6614-4B30-872D-2328DD986FD7}" type="parTrans" cxnId="{FD1C12CD-471B-484B-B413-147A515893D5}">
      <dgm:prSet/>
      <dgm:spPr/>
      <dgm:t>
        <a:bodyPr/>
        <a:lstStyle/>
        <a:p>
          <a:endParaRPr lang="en-US"/>
        </a:p>
      </dgm:t>
    </dgm:pt>
    <dgm:pt modelId="{FBF2C752-89FE-48DA-8660-674A9F3FBE38}" type="sibTrans" cxnId="{FD1C12CD-471B-484B-B413-147A515893D5}">
      <dgm:prSet/>
      <dgm:spPr/>
      <dgm:t>
        <a:bodyPr/>
        <a:lstStyle/>
        <a:p>
          <a:endParaRPr lang="en-US"/>
        </a:p>
      </dgm:t>
    </dgm:pt>
    <dgm:pt modelId="{6FDC65F1-6A17-4B10-896A-E50F4B1B1977}" type="pres">
      <dgm:prSet presAssocID="{F32B1781-536E-4A04-AD17-3E3FC679262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5107E5E-BF4D-42DC-8AE8-0E6311494393}" type="pres">
      <dgm:prSet presAssocID="{98676D4E-56B5-43B1-9BF9-A85B226F752B}" presName="centerShape" presStyleLbl="node0" presStyleIdx="0" presStyleCnt="1"/>
      <dgm:spPr/>
    </dgm:pt>
    <dgm:pt modelId="{7EBA1E2C-064A-41C8-9612-1857410E9060}" type="pres">
      <dgm:prSet presAssocID="{6673298B-222D-4F80-9BCE-7A206C4F4C20}" presName="parTrans" presStyleLbl="sibTrans2D1" presStyleIdx="0" presStyleCnt="6"/>
      <dgm:spPr/>
    </dgm:pt>
    <dgm:pt modelId="{756BF1FE-BB41-4A4C-A539-CE1D0434804F}" type="pres">
      <dgm:prSet presAssocID="{6673298B-222D-4F80-9BCE-7A206C4F4C20}" presName="connectorText" presStyleLbl="sibTrans2D1" presStyleIdx="0" presStyleCnt="6"/>
      <dgm:spPr/>
    </dgm:pt>
    <dgm:pt modelId="{98E66D0C-9A1B-4F05-B40E-12F5864C8E21}" type="pres">
      <dgm:prSet presAssocID="{9FF5B5C6-A09A-4AD5-8061-1E6E896CFA99}" presName="node" presStyleLbl="node1" presStyleIdx="0" presStyleCnt="6">
        <dgm:presLayoutVars>
          <dgm:bulletEnabled val="1"/>
        </dgm:presLayoutVars>
      </dgm:prSet>
      <dgm:spPr/>
    </dgm:pt>
    <dgm:pt modelId="{543556B0-08C6-4A92-B43F-671CBB43A63F}" type="pres">
      <dgm:prSet presAssocID="{4AFA95CD-141C-4B33-9FF5-BD8A25227D01}" presName="parTrans" presStyleLbl="sibTrans2D1" presStyleIdx="1" presStyleCnt="6"/>
      <dgm:spPr/>
    </dgm:pt>
    <dgm:pt modelId="{15CB5F2B-7889-43D3-BF4D-75E7F06E5A42}" type="pres">
      <dgm:prSet presAssocID="{4AFA95CD-141C-4B33-9FF5-BD8A25227D01}" presName="connectorText" presStyleLbl="sibTrans2D1" presStyleIdx="1" presStyleCnt="6"/>
      <dgm:spPr/>
    </dgm:pt>
    <dgm:pt modelId="{4E3743E3-C2E3-4E39-9A7B-1387830484C3}" type="pres">
      <dgm:prSet presAssocID="{A7C3850A-729E-482C-B9DA-44E39A15C8EB}" presName="node" presStyleLbl="node1" presStyleIdx="1" presStyleCnt="6">
        <dgm:presLayoutVars>
          <dgm:bulletEnabled val="1"/>
        </dgm:presLayoutVars>
      </dgm:prSet>
      <dgm:spPr/>
    </dgm:pt>
    <dgm:pt modelId="{A5CCEA24-DE8A-4D87-A50C-98B65A14A040}" type="pres">
      <dgm:prSet presAssocID="{861A0989-0FAA-496E-A9C7-6A449DCAB9A1}" presName="parTrans" presStyleLbl="sibTrans2D1" presStyleIdx="2" presStyleCnt="6"/>
      <dgm:spPr/>
    </dgm:pt>
    <dgm:pt modelId="{B3533194-A6BA-406A-B01E-48B728A216EC}" type="pres">
      <dgm:prSet presAssocID="{861A0989-0FAA-496E-A9C7-6A449DCAB9A1}" presName="connectorText" presStyleLbl="sibTrans2D1" presStyleIdx="2" presStyleCnt="6"/>
      <dgm:spPr/>
    </dgm:pt>
    <dgm:pt modelId="{B4141392-48C1-4388-B986-CAEB29F9D622}" type="pres">
      <dgm:prSet presAssocID="{3FFC89AB-8B5E-4316-8579-DFF80DE196C4}" presName="node" presStyleLbl="node1" presStyleIdx="2" presStyleCnt="6">
        <dgm:presLayoutVars>
          <dgm:bulletEnabled val="1"/>
        </dgm:presLayoutVars>
      </dgm:prSet>
      <dgm:spPr/>
    </dgm:pt>
    <dgm:pt modelId="{A2A44B9D-C7E9-4ED0-BBB6-6AF5C9305D4B}" type="pres">
      <dgm:prSet presAssocID="{D8DF96BB-C698-4C23-9FA8-601FB49F03AD}" presName="parTrans" presStyleLbl="sibTrans2D1" presStyleIdx="3" presStyleCnt="6"/>
      <dgm:spPr/>
    </dgm:pt>
    <dgm:pt modelId="{F9115BB8-18E4-4353-AD39-BA02A27B25F0}" type="pres">
      <dgm:prSet presAssocID="{D8DF96BB-C698-4C23-9FA8-601FB49F03AD}" presName="connectorText" presStyleLbl="sibTrans2D1" presStyleIdx="3" presStyleCnt="6"/>
      <dgm:spPr/>
    </dgm:pt>
    <dgm:pt modelId="{C7AE8423-9E6A-4037-89BD-A4CB2C95BAB6}" type="pres">
      <dgm:prSet presAssocID="{63E73259-1ABC-4FA1-BF5D-E81DA5C6F37C}" presName="node" presStyleLbl="node1" presStyleIdx="3" presStyleCnt="6">
        <dgm:presLayoutVars>
          <dgm:bulletEnabled val="1"/>
        </dgm:presLayoutVars>
      </dgm:prSet>
      <dgm:spPr/>
    </dgm:pt>
    <dgm:pt modelId="{2C9764C1-44CB-4893-A990-18BC6D0BD092}" type="pres">
      <dgm:prSet presAssocID="{CC5EDEE4-A21D-4F36-B1BF-FE5FE80D5945}" presName="parTrans" presStyleLbl="sibTrans2D1" presStyleIdx="4" presStyleCnt="6"/>
      <dgm:spPr/>
    </dgm:pt>
    <dgm:pt modelId="{F787231F-1651-4069-A160-A7E565830C31}" type="pres">
      <dgm:prSet presAssocID="{CC5EDEE4-A21D-4F36-B1BF-FE5FE80D5945}" presName="connectorText" presStyleLbl="sibTrans2D1" presStyleIdx="4" presStyleCnt="6"/>
      <dgm:spPr/>
    </dgm:pt>
    <dgm:pt modelId="{BE952CF6-0EBD-4712-856D-2EBADA549F2A}" type="pres">
      <dgm:prSet presAssocID="{C6649DEB-E2BB-48D6-9B23-731CA014816F}" presName="node" presStyleLbl="node1" presStyleIdx="4" presStyleCnt="6">
        <dgm:presLayoutVars>
          <dgm:bulletEnabled val="1"/>
        </dgm:presLayoutVars>
      </dgm:prSet>
      <dgm:spPr/>
    </dgm:pt>
    <dgm:pt modelId="{46FDC21B-FCEE-4FE9-BB4D-3C2FBA31BD8A}" type="pres">
      <dgm:prSet presAssocID="{5CD40E33-6614-4B30-872D-2328DD986FD7}" presName="parTrans" presStyleLbl="sibTrans2D1" presStyleIdx="5" presStyleCnt="6"/>
      <dgm:spPr/>
    </dgm:pt>
    <dgm:pt modelId="{4B22B741-176D-4EDA-9AFC-9D4372028FF3}" type="pres">
      <dgm:prSet presAssocID="{5CD40E33-6614-4B30-872D-2328DD986FD7}" presName="connectorText" presStyleLbl="sibTrans2D1" presStyleIdx="5" presStyleCnt="6"/>
      <dgm:spPr/>
    </dgm:pt>
    <dgm:pt modelId="{4AF89712-E491-4E9A-83DA-D6994F86072C}" type="pres">
      <dgm:prSet presAssocID="{7BA0C285-57F3-472E-AC0F-26534246283D}" presName="node" presStyleLbl="node1" presStyleIdx="5" presStyleCnt="6">
        <dgm:presLayoutVars>
          <dgm:bulletEnabled val="1"/>
        </dgm:presLayoutVars>
      </dgm:prSet>
      <dgm:spPr/>
    </dgm:pt>
  </dgm:ptLst>
  <dgm:cxnLst>
    <dgm:cxn modelId="{B4085505-FC25-4990-A8C8-D96D2DDB8416}" type="presOf" srcId="{861A0989-0FAA-496E-A9C7-6A449DCAB9A1}" destId="{B3533194-A6BA-406A-B01E-48B728A216EC}" srcOrd="1" destOrd="0" presId="urn:microsoft.com/office/officeart/2005/8/layout/radial5"/>
    <dgm:cxn modelId="{D1E70908-3E91-4B7D-867E-1C9138284A5B}" type="presOf" srcId="{F32B1781-536E-4A04-AD17-3E3FC679262D}" destId="{6FDC65F1-6A17-4B10-896A-E50F4B1B1977}" srcOrd="0" destOrd="0" presId="urn:microsoft.com/office/officeart/2005/8/layout/radial5"/>
    <dgm:cxn modelId="{2E354E19-A745-40E6-BE1F-D0AAF860D776}" type="presOf" srcId="{A7C3850A-729E-482C-B9DA-44E39A15C8EB}" destId="{4E3743E3-C2E3-4E39-9A7B-1387830484C3}" srcOrd="0" destOrd="0" presId="urn:microsoft.com/office/officeart/2005/8/layout/radial5"/>
    <dgm:cxn modelId="{00BEF11D-6E77-48CD-B65F-2064754A71D1}" srcId="{98676D4E-56B5-43B1-9BF9-A85B226F752B}" destId="{63E73259-1ABC-4FA1-BF5D-E81DA5C6F37C}" srcOrd="3" destOrd="0" parTransId="{D8DF96BB-C698-4C23-9FA8-601FB49F03AD}" sibTransId="{F9BDB394-9372-4C3A-A21F-C57816D73D59}"/>
    <dgm:cxn modelId="{1B67B720-6D93-4545-804F-5F0763BBB8E3}" type="presOf" srcId="{63E73259-1ABC-4FA1-BF5D-E81DA5C6F37C}" destId="{C7AE8423-9E6A-4037-89BD-A4CB2C95BAB6}" srcOrd="0" destOrd="0" presId="urn:microsoft.com/office/officeart/2005/8/layout/radial5"/>
    <dgm:cxn modelId="{2E618F22-CEC6-4C43-B772-9312C894E80A}" type="presOf" srcId="{CC5EDEE4-A21D-4F36-B1BF-FE5FE80D5945}" destId="{2C9764C1-44CB-4893-A990-18BC6D0BD092}" srcOrd="0" destOrd="0" presId="urn:microsoft.com/office/officeart/2005/8/layout/radial5"/>
    <dgm:cxn modelId="{AF14512A-AECB-4A40-A854-09D3B56474D2}" type="presOf" srcId="{4AFA95CD-141C-4B33-9FF5-BD8A25227D01}" destId="{543556B0-08C6-4A92-B43F-671CBB43A63F}" srcOrd="0" destOrd="0" presId="urn:microsoft.com/office/officeart/2005/8/layout/radial5"/>
    <dgm:cxn modelId="{1EE5193F-01A9-441A-A928-36CE6E243D17}" srcId="{98676D4E-56B5-43B1-9BF9-A85B226F752B}" destId="{3FFC89AB-8B5E-4316-8579-DFF80DE196C4}" srcOrd="2" destOrd="0" parTransId="{861A0989-0FAA-496E-A9C7-6A449DCAB9A1}" sibTransId="{C0EF78FB-4948-444A-811B-7A2F1C946CFC}"/>
    <dgm:cxn modelId="{A2E79361-16AD-455A-AA1C-40558030AAE3}" srcId="{98676D4E-56B5-43B1-9BF9-A85B226F752B}" destId="{A7C3850A-729E-482C-B9DA-44E39A15C8EB}" srcOrd="1" destOrd="0" parTransId="{4AFA95CD-141C-4B33-9FF5-BD8A25227D01}" sibTransId="{73F00FE6-4388-46B2-9A69-CB2445091D11}"/>
    <dgm:cxn modelId="{8F04D06B-9FC2-440D-938A-8860988D483D}" srcId="{F32B1781-536E-4A04-AD17-3E3FC679262D}" destId="{98676D4E-56B5-43B1-9BF9-A85B226F752B}" srcOrd="0" destOrd="0" parTransId="{F8F39D93-69AF-4657-878B-87CE63777B7D}" sibTransId="{6AD88421-7838-4946-857F-671E61AA228C}"/>
    <dgm:cxn modelId="{9FB2C04C-7BDC-4A04-8103-4C1370786F74}" type="presOf" srcId="{D8DF96BB-C698-4C23-9FA8-601FB49F03AD}" destId="{F9115BB8-18E4-4353-AD39-BA02A27B25F0}" srcOrd="1" destOrd="0" presId="urn:microsoft.com/office/officeart/2005/8/layout/radial5"/>
    <dgm:cxn modelId="{65D3CC6C-86DE-4527-8940-CA47D5F6054C}" type="presOf" srcId="{7BA0C285-57F3-472E-AC0F-26534246283D}" destId="{4AF89712-E491-4E9A-83DA-D6994F86072C}" srcOrd="0" destOrd="0" presId="urn:microsoft.com/office/officeart/2005/8/layout/radial5"/>
    <dgm:cxn modelId="{FBCAFE4D-C990-4D99-8612-3DF651835A3B}" type="presOf" srcId="{CC5EDEE4-A21D-4F36-B1BF-FE5FE80D5945}" destId="{F787231F-1651-4069-A160-A7E565830C31}" srcOrd="1" destOrd="0" presId="urn:microsoft.com/office/officeart/2005/8/layout/radial5"/>
    <dgm:cxn modelId="{89024978-FE59-43D4-83A3-C2E338C9380D}" type="presOf" srcId="{9FF5B5C6-A09A-4AD5-8061-1E6E896CFA99}" destId="{98E66D0C-9A1B-4F05-B40E-12F5864C8E21}" srcOrd="0" destOrd="0" presId="urn:microsoft.com/office/officeart/2005/8/layout/radial5"/>
    <dgm:cxn modelId="{A7168281-B7D0-49BB-B745-62D293BA7E14}" type="presOf" srcId="{5CD40E33-6614-4B30-872D-2328DD986FD7}" destId="{4B22B741-176D-4EDA-9AFC-9D4372028FF3}" srcOrd="1" destOrd="0" presId="urn:microsoft.com/office/officeart/2005/8/layout/radial5"/>
    <dgm:cxn modelId="{68935088-A7A9-4C49-AC62-80D2A7B56681}" type="presOf" srcId="{6673298B-222D-4F80-9BCE-7A206C4F4C20}" destId="{7EBA1E2C-064A-41C8-9612-1857410E9060}" srcOrd="0" destOrd="0" presId="urn:microsoft.com/office/officeart/2005/8/layout/radial5"/>
    <dgm:cxn modelId="{9FADCB8E-5A1D-4176-BE61-E547C037889A}" srcId="{98676D4E-56B5-43B1-9BF9-A85B226F752B}" destId="{9FF5B5C6-A09A-4AD5-8061-1E6E896CFA99}" srcOrd="0" destOrd="0" parTransId="{6673298B-222D-4F80-9BCE-7A206C4F4C20}" sibTransId="{80386D71-60D7-4B33-B881-589D139109CB}"/>
    <dgm:cxn modelId="{5A4EC696-86F2-46C4-8B95-27BB83C62AF0}" type="presOf" srcId="{3FFC89AB-8B5E-4316-8579-DFF80DE196C4}" destId="{B4141392-48C1-4388-B986-CAEB29F9D622}" srcOrd="0" destOrd="0" presId="urn:microsoft.com/office/officeart/2005/8/layout/radial5"/>
    <dgm:cxn modelId="{3004F8A0-9AA1-4F27-BC48-E809A336F4CC}" type="presOf" srcId="{C6649DEB-E2BB-48D6-9B23-731CA014816F}" destId="{BE952CF6-0EBD-4712-856D-2EBADA549F2A}" srcOrd="0" destOrd="0" presId="urn:microsoft.com/office/officeart/2005/8/layout/radial5"/>
    <dgm:cxn modelId="{C16254A1-EDFE-4B46-8DE9-33298C65ABFA}" type="presOf" srcId="{98676D4E-56B5-43B1-9BF9-A85B226F752B}" destId="{B5107E5E-BF4D-42DC-8AE8-0E6311494393}" srcOrd="0" destOrd="0" presId="urn:microsoft.com/office/officeart/2005/8/layout/radial5"/>
    <dgm:cxn modelId="{11CACDA9-F0CE-4B91-A456-469A132F0A0D}" type="presOf" srcId="{861A0989-0FAA-496E-A9C7-6A449DCAB9A1}" destId="{A5CCEA24-DE8A-4D87-A50C-98B65A14A040}" srcOrd="0" destOrd="0" presId="urn:microsoft.com/office/officeart/2005/8/layout/radial5"/>
    <dgm:cxn modelId="{84E25FB9-DDF8-42AE-A2F4-F3FC6259EBE2}" srcId="{98676D4E-56B5-43B1-9BF9-A85B226F752B}" destId="{C6649DEB-E2BB-48D6-9B23-731CA014816F}" srcOrd="4" destOrd="0" parTransId="{CC5EDEE4-A21D-4F36-B1BF-FE5FE80D5945}" sibTransId="{911C18FA-7179-4707-92A5-4CD8ADAB0B3B}"/>
    <dgm:cxn modelId="{4F887CB9-A845-4CFE-8836-1AE95108A503}" type="presOf" srcId="{5CD40E33-6614-4B30-872D-2328DD986FD7}" destId="{46FDC21B-FCEE-4FE9-BB4D-3C2FBA31BD8A}" srcOrd="0" destOrd="0" presId="urn:microsoft.com/office/officeart/2005/8/layout/radial5"/>
    <dgm:cxn modelId="{69A2ADBC-1196-4BFF-94BA-5A1C7EBFFE9A}" type="presOf" srcId="{6673298B-222D-4F80-9BCE-7A206C4F4C20}" destId="{756BF1FE-BB41-4A4C-A539-CE1D0434804F}" srcOrd="1" destOrd="0" presId="urn:microsoft.com/office/officeart/2005/8/layout/radial5"/>
    <dgm:cxn modelId="{FD1C12CD-471B-484B-B413-147A515893D5}" srcId="{98676D4E-56B5-43B1-9BF9-A85B226F752B}" destId="{7BA0C285-57F3-472E-AC0F-26534246283D}" srcOrd="5" destOrd="0" parTransId="{5CD40E33-6614-4B30-872D-2328DD986FD7}" sibTransId="{FBF2C752-89FE-48DA-8660-674A9F3FBE38}"/>
    <dgm:cxn modelId="{5FE515D0-16B7-4327-A3E1-8E71AC61706D}" type="presOf" srcId="{D8DF96BB-C698-4C23-9FA8-601FB49F03AD}" destId="{A2A44B9D-C7E9-4ED0-BBB6-6AF5C9305D4B}" srcOrd="0" destOrd="0" presId="urn:microsoft.com/office/officeart/2005/8/layout/radial5"/>
    <dgm:cxn modelId="{CFD37EE8-0A0E-41E5-B84F-9998A4E65EAA}" type="presOf" srcId="{4AFA95CD-141C-4B33-9FF5-BD8A25227D01}" destId="{15CB5F2B-7889-43D3-BF4D-75E7F06E5A42}" srcOrd="1" destOrd="0" presId="urn:microsoft.com/office/officeart/2005/8/layout/radial5"/>
    <dgm:cxn modelId="{495DF693-09C0-4FF3-8FAE-F7664B3BBA97}" type="presParOf" srcId="{6FDC65F1-6A17-4B10-896A-E50F4B1B1977}" destId="{B5107E5E-BF4D-42DC-8AE8-0E6311494393}" srcOrd="0" destOrd="0" presId="urn:microsoft.com/office/officeart/2005/8/layout/radial5"/>
    <dgm:cxn modelId="{417A148B-C28B-474D-A090-20DF674C6FD5}" type="presParOf" srcId="{6FDC65F1-6A17-4B10-896A-E50F4B1B1977}" destId="{7EBA1E2C-064A-41C8-9612-1857410E9060}" srcOrd="1" destOrd="0" presId="urn:microsoft.com/office/officeart/2005/8/layout/radial5"/>
    <dgm:cxn modelId="{A33AF7B9-5213-4B8F-BADA-37CC29B6EC47}" type="presParOf" srcId="{7EBA1E2C-064A-41C8-9612-1857410E9060}" destId="{756BF1FE-BB41-4A4C-A539-CE1D0434804F}" srcOrd="0" destOrd="0" presId="urn:microsoft.com/office/officeart/2005/8/layout/radial5"/>
    <dgm:cxn modelId="{19B3D731-CEE8-4D0F-A8BB-C7E62497D25A}" type="presParOf" srcId="{6FDC65F1-6A17-4B10-896A-E50F4B1B1977}" destId="{98E66D0C-9A1B-4F05-B40E-12F5864C8E21}" srcOrd="2" destOrd="0" presId="urn:microsoft.com/office/officeart/2005/8/layout/radial5"/>
    <dgm:cxn modelId="{C9768BDC-CD65-47E2-AE97-9D6535CF1F8C}" type="presParOf" srcId="{6FDC65F1-6A17-4B10-896A-E50F4B1B1977}" destId="{543556B0-08C6-4A92-B43F-671CBB43A63F}" srcOrd="3" destOrd="0" presId="urn:microsoft.com/office/officeart/2005/8/layout/radial5"/>
    <dgm:cxn modelId="{4DB72817-6A93-42E5-BC49-B37F456A3274}" type="presParOf" srcId="{543556B0-08C6-4A92-B43F-671CBB43A63F}" destId="{15CB5F2B-7889-43D3-BF4D-75E7F06E5A42}" srcOrd="0" destOrd="0" presId="urn:microsoft.com/office/officeart/2005/8/layout/radial5"/>
    <dgm:cxn modelId="{B86C6E54-42B4-4415-84D3-E7103076D2BE}" type="presParOf" srcId="{6FDC65F1-6A17-4B10-896A-E50F4B1B1977}" destId="{4E3743E3-C2E3-4E39-9A7B-1387830484C3}" srcOrd="4" destOrd="0" presId="urn:microsoft.com/office/officeart/2005/8/layout/radial5"/>
    <dgm:cxn modelId="{02DF6309-C8F1-4D2B-808C-818C6808AD0C}" type="presParOf" srcId="{6FDC65F1-6A17-4B10-896A-E50F4B1B1977}" destId="{A5CCEA24-DE8A-4D87-A50C-98B65A14A040}" srcOrd="5" destOrd="0" presId="urn:microsoft.com/office/officeart/2005/8/layout/radial5"/>
    <dgm:cxn modelId="{B511E6BA-3568-444E-BE84-083370381EF5}" type="presParOf" srcId="{A5CCEA24-DE8A-4D87-A50C-98B65A14A040}" destId="{B3533194-A6BA-406A-B01E-48B728A216EC}" srcOrd="0" destOrd="0" presId="urn:microsoft.com/office/officeart/2005/8/layout/radial5"/>
    <dgm:cxn modelId="{1AA7DA79-C4FD-433C-9F0C-CB507141EAC5}" type="presParOf" srcId="{6FDC65F1-6A17-4B10-896A-E50F4B1B1977}" destId="{B4141392-48C1-4388-B986-CAEB29F9D622}" srcOrd="6" destOrd="0" presId="urn:microsoft.com/office/officeart/2005/8/layout/radial5"/>
    <dgm:cxn modelId="{6D4D043F-B0E0-49B8-B2EE-40015DDE0CF2}" type="presParOf" srcId="{6FDC65F1-6A17-4B10-896A-E50F4B1B1977}" destId="{A2A44B9D-C7E9-4ED0-BBB6-6AF5C9305D4B}" srcOrd="7" destOrd="0" presId="urn:microsoft.com/office/officeart/2005/8/layout/radial5"/>
    <dgm:cxn modelId="{7B253423-7D1D-4188-A785-466CFEA0118A}" type="presParOf" srcId="{A2A44B9D-C7E9-4ED0-BBB6-6AF5C9305D4B}" destId="{F9115BB8-18E4-4353-AD39-BA02A27B25F0}" srcOrd="0" destOrd="0" presId="urn:microsoft.com/office/officeart/2005/8/layout/radial5"/>
    <dgm:cxn modelId="{CC63E817-59F9-4B68-AF97-AE96F7C453DA}" type="presParOf" srcId="{6FDC65F1-6A17-4B10-896A-E50F4B1B1977}" destId="{C7AE8423-9E6A-4037-89BD-A4CB2C95BAB6}" srcOrd="8" destOrd="0" presId="urn:microsoft.com/office/officeart/2005/8/layout/radial5"/>
    <dgm:cxn modelId="{BA77CE70-D495-42CD-874C-B9B51780287A}" type="presParOf" srcId="{6FDC65F1-6A17-4B10-896A-E50F4B1B1977}" destId="{2C9764C1-44CB-4893-A990-18BC6D0BD092}" srcOrd="9" destOrd="0" presId="urn:microsoft.com/office/officeart/2005/8/layout/radial5"/>
    <dgm:cxn modelId="{D618A9D1-A813-49CE-A243-248521E81A5D}" type="presParOf" srcId="{2C9764C1-44CB-4893-A990-18BC6D0BD092}" destId="{F787231F-1651-4069-A160-A7E565830C31}" srcOrd="0" destOrd="0" presId="urn:microsoft.com/office/officeart/2005/8/layout/radial5"/>
    <dgm:cxn modelId="{64D525B8-A4E7-4837-B16D-A47D81D2115A}" type="presParOf" srcId="{6FDC65F1-6A17-4B10-896A-E50F4B1B1977}" destId="{BE952CF6-0EBD-4712-856D-2EBADA549F2A}" srcOrd="10" destOrd="0" presId="urn:microsoft.com/office/officeart/2005/8/layout/radial5"/>
    <dgm:cxn modelId="{94975F9D-919C-4521-B4A3-401A70DC59C9}" type="presParOf" srcId="{6FDC65F1-6A17-4B10-896A-E50F4B1B1977}" destId="{46FDC21B-FCEE-4FE9-BB4D-3C2FBA31BD8A}" srcOrd="11" destOrd="0" presId="urn:microsoft.com/office/officeart/2005/8/layout/radial5"/>
    <dgm:cxn modelId="{49FE7240-259B-49CE-B0F4-83BFDE66DFC2}" type="presParOf" srcId="{46FDC21B-FCEE-4FE9-BB4D-3C2FBA31BD8A}" destId="{4B22B741-176D-4EDA-9AFC-9D4372028FF3}" srcOrd="0" destOrd="0" presId="urn:microsoft.com/office/officeart/2005/8/layout/radial5"/>
    <dgm:cxn modelId="{7E14C41E-46C4-4AB0-B4CC-AFE740B6DDFC}" type="presParOf" srcId="{6FDC65F1-6A17-4B10-896A-E50F4B1B1977}" destId="{4AF89712-E491-4E9A-83DA-D6994F86072C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2B1781-536E-4A04-AD17-3E3FC679262D}" type="doc">
      <dgm:prSet loTypeId="urn:microsoft.com/office/officeart/2005/8/layout/radial5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8676D4E-56B5-43B1-9BF9-A85B226F752B}">
      <dgm:prSet phldrT="[Text]" phldr="0"/>
      <dgm:spPr/>
      <dgm:t>
        <a:bodyPr/>
        <a:lstStyle/>
        <a:p>
          <a:r>
            <a:rPr lang="en-US" b="1" dirty="0"/>
            <a:t>How I Show Up…</a:t>
          </a:r>
        </a:p>
      </dgm:t>
    </dgm:pt>
    <dgm:pt modelId="{F8F39D93-69AF-4657-878B-87CE63777B7D}" type="parTrans" cxnId="{8F04D06B-9FC2-440D-938A-8860988D483D}">
      <dgm:prSet/>
      <dgm:spPr/>
      <dgm:t>
        <a:bodyPr/>
        <a:lstStyle/>
        <a:p>
          <a:endParaRPr lang="en-US"/>
        </a:p>
      </dgm:t>
    </dgm:pt>
    <dgm:pt modelId="{6AD88421-7838-4946-857F-671E61AA228C}" type="sibTrans" cxnId="{8F04D06B-9FC2-440D-938A-8860988D483D}">
      <dgm:prSet/>
      <dgm:spPr/>
      <dgm:t>
        <a:bodyPr/>
        <a:lstStyle/>
        <a:p>
          <a:endParaRPr lang="en-US"/>
        </a:p>
      </dgm:t>
    </dgm:pt>
    <dgm:pt modelId="{9FF5B5C6-A09A-4AD5-8061-1E6E896CFA99}">
      <dgm:prSet phldrT="[Text]" custT="1"/>
      <dgm:spPr/>
      <dgm:t>
        <a:bodyPr/>
        <a:lstStyle/>
        <a:p>
          <a:pPr>
            <a:buNone/>
          </a:pPr>
          <a:r>
            <a:rPr lang="en-US" sz="1050" b="1" dirty="0"/>
            <a:t>Missed Responsibilities</a:t>
          </a:r>
        </a:p>
      </dgm:t>
    </dgm:pt>
    <dgm:pt modelId="{6673298B-222D-4F80-9BCE-7A206C4F4C20}" type="parTrans" cxnId="{9FADCB8E-5A1D-4176-BE61-E547C037889A}">
      <dgm:prSet/>
      <dgm:spPr/>
      <dgm:t>
        <a:bodyPr/>
        <a:lstStyle/>
        <a:p>
          <a:endParaRPr lang="en-US"/>
        </a:p>
      </dgm:t>
    </dgm:pt>
    <dgm:pt modelId="{80386D71-60D7-4B33-B881-589D139109CB}" type="sibTrans" cxnId="{9FADCB8E-5A1D-4176-BE61-E547C037889A}">
      <dgm:prSet/>
      <dgm:spPr/>
      <dgm:t>
        <a:bodyPr/>
        <a:lstStyle/>
        <a:p>
          <a:endParaRPr lang="en-US"/>
        </a:p>
      </dgm:t>
    </dgm:pt>
    <dgm:pt modelId="{3FFC89AB-8B5E-4316-8579-DFF80DE196C4}">
      <dgm:prSet phldrT="[Text]" custT="1"/>
      <dgm:spPr/>
      <dgm:t>
        <a:bodyPr/>
        <a:lstStyle/>
        <a:p>
          <a:pPr>
            <a:buNone/>
          </a:pPr>
          <a:r>
            <a:rPr lang="en-US" sz="2400" b="1" dirty="0"/>
            <a:t>Late Pickup</a:t>
          </a:r>
        </a:p>
      </dgm:t>
    </dgm:pt>
    <dgm:pt modelId="{861A0989-0FAA-496E-A9C7-6A449DCAB9A1}" type="parTrans" cxnId="{1EE5193F-01A9-441A-A928-36CE6E243D17}">
      <dgm:prSet/>
      <dgm:spPr/>
      <dgm:t>
        <a:bodyPr/>
        <a:lstStyle/>
        <a:p>
          <a:endParaRPr lang="en-US"/>
        </a:p>
      </dgm:t>
    </dgm:pt>
    <dgm:pt modelId="{C0EF78FB-4948-444A-811B-7A2F1C946CFC}" type="sibTrans" cxnId="{1EE5193F-01A9-441A-A928-36CE6E243D17}">
      <dgm:prSet/>
      <dgm:spPr/>
      <dgm:t>
        <a:bodyPr/>
        <a:lstStyle/>
        <a:p>
          <a:endParaRPr lang="en-US"/>
        </a:p>
      </dgm:t>
    </dgm:pt>
    <dgm:pt modelId="{63E73259-1ABC-4FA1-BF5D-E81DA5C6F37C}">
      <dgm:prSet phldrT="[Text]" custT="1"/>
      <dgm:spPr/>
      <dgm:t>
        <a:bodyPr/>
        <a:lstStyle/>
        <a:p>
          <a:pPr>
            <a:buNone/>
          </a:pPr>
          <a:r>
            <a:rPr lang="en-US" sz="1200" b="1" dirty="0"/>
            <a:t>Disrespectful Tone</a:t>
          </a:r>
        </a:p>
      </dgm:t>
    </dgm:pt>
    <dgm:pt modelId="{D8DF96BB-C698-4C23-9FA8-601FB49F03AD}" type="parTrans" cxnId="{00BEF11D-6E77-48CD-B65F-2064754A71D1}">
      <dgm:prSet/>
      <dgm:spPr/>
      <dgm:t>
        <a:bodyPr/>
        <a:lstStyle/>
        <a:p>
          <a:endParaRPr lang="en-US"/>
        </a:p>
      </dgm:t>
    </dgm:pt>
    <dgm:pt modelId="{F9BDB394-9372-4C3A-A21F-C57816D73D59}" type="sibTrans" cxnId="{00BEF11D-6E77-48CD-B65F-2064754A71D1}">
      <dgm:prSet/>
      <dgm:spPr/>
      <dgm:t>
        <a:bodyPr/>
        <a:lstStyle/>
        <a:p>
          <a:endParaRPr lang="en-US"/>
        </a:p>
      </dgm:t>
    </dgm:pt>
    <dgm:pt modelId="{A7C3850A-729E-482C-B9DA-44E39A15C8EB}">
      <dgm:prSet custT="1"/>
      <dgm:spPr/>
      <dgm:t>
        <a:bodyPr/>
        <a:lstStyle/>
        <a:p>
          <a:r>
            <a:rPr lang="en-US" sz="2000" b="1" dirty="0"/>
            <a:t>Angry Parent</a:t>
          </a:r>
        </a:p>
      </dgm:t>
    </dgm:pt>
    <dgm:pt modelId="{4AFA95CD-141C-4B33-9FF5-BD8A25227D01}" type="parTrans" cxnId="{A2E79361-16AD-455A-AA1C-40558030AAE3}">
      <dgm:prSet/>
      <dgm:spPr/>
      <dgm:t>
        <a:bodyPr/>
        <a:lstStyle/>
        <a:p>
          <a:endParaRPr lang="en-US"/>
        </a:p>
      </dgm:t>
    </dgm:pt>
    <dgm:pt modelId="{73F00FE6-4388-46B2-9A69-CB2445091D11}" type="sibTrans" cxnId="{A2E79361-16AD-455A-AA1C-40558030AAE3}">
      <dgm:prSet/>
      <dgm:spPr/>
      <dgm:t>
        <a:bodyPr/>
        <a:lstStyle/>
        <a:p>
          <a:endParaRPr lang="en-US"/>
        </a:p>
      </dgm:t>
    </dgm:pt>
    <dgm:pt modelId="{C6649DEB-E2BB-48D6-9B23-731CA014816F}">
      <dgm:prSet phldrT="[Text]" custT="1"/>
      <dgm:spPr/>
      <dgm:t>
        <a:bodyPr/>
        <a:lstStyle/>
        <a:p>
          <a:pPr>
            <a:buNone/>
          </a:pPr>
          <a:r>
            <a:rPr lang="en-US" sz="1400" b="1" dirty="0"/>
            <a:t>Last-Minute Changes</a:t>
          </a:r>
        </a:p>
      </dgm:t>
    </dgm:pt>
    <dgm:pt modelId="{CC5EDEE4-A21D-4F36-B1BF-FE5FE80D5945}" type="parTrans" cxnId="{84E25FB9-DDF8-42AE-A2F4-F3FC6259EBE2}">
      <dgm:prSet/>
      <dgm:spPr/>
      <dgm:t>
        <a:bodyPr/>
        <a:lstStyle/>
        <a:p>
          <a:endParaRPr lang="en-US"/>
        </a:p>
      </dgm:t>
    </dgm:pt>
    <dgm:pt modelId="{911C18FA-7179-4707-92A5-4CD8ADAB0B3B}" type="sibTrans" cxnId="{84E25FB9-DDF8-42AE-A2F4-F3FC6259EBE2}">
      <dgm:prSet/>
      <dgm:spPr/>
      <dgm:t>
        <a:bodyPr/>
        <a:lstStyle/>
        <a:p>
          <a:endParaRPr lang="en-US"/>
        </a:p>
      </dgm:t>
    </dgm:pt>
    <dgm:pt modelId="{7BA0C285-57F3-472E-AC0F-26534246283D}">
      <dgm:prSet phldrT="[Text]"/>
      <dgm:spPr/>
      <dgm:t>
        <a:bodyPr/>
        <a:lstStyle/>
        <a:p>
          <a:pPr>
            <a:buNone/>
          </a:pPr>
          <a:r>
            <a:rPr lang="en-US" b="1" dirty="0"/>
            <a:t>Micromanaging</a:t>
          </a:r>
        </a:p>
      </dgm:t>
    </dgm:pt>
    <dgm:pt modelId="{5CD40E33-6614-4B30-872D-2328DD986FD7}" type="parTrans" cxnId="{FD1C12CD-471B-484B-B413-147A515893D5}">
      <dgm:prSet/>
      <dgm:spPr/>
      <dgm:t>
        <a:bodyPr/>
        <a:lstStyle/>
        <a:p>
          <a:endParaRPr lang="en-US"/>
        </a:p>
      </dgm:t>
    </dgm:pt>
    <dgm:pt modelId="{FBF2C752-89FE-48DA-8660-674A9F3FBE38}" type="sibTrans" cxnId="{FD1C12CD-471B-484B-B413-147A515893D5}">
      <dgm:prSet/>
      <dgm:spPr/>
      <dgm:t>
        <a:bodyPr/>
        <a:lstStyle/>
        <a:p>
          <a:endParaRPr lang="en-US"/>
        </a:p>
      </dgm:t>
    </dgm:pt>
    <dgm:pt modelId="{6FDC65F1-6A17-4B10-896A-E50F4B1B1977}" type="pres">
      <dgm:prSet presAssocID="{F32B1781-536E-4A04-AD17-3E3FC679262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5107E5E-BF4D-42DC-8AE8-0E6311494393}" type="pres">
      <dgm:prSet presAssocID="{98676D4E-56B5-43B1-9BF9-A85B226F752B}" presName="centerShape" presStyleLbl="node0" presStyleIdx="0" presStyleCnt="1"/>
      <dgm:spPr/>
    </dgm:pt>
    <dgm:pt modelId="{7EBA1E2C-064A-41C8-9612-1857410E9060}" type="pres">
      <dgm:prSet presAssocID="{6673298B-222D-4F80-9BCE-7A206C4F4C20}" presName="parTrans" presStyleLbl="sibTrans2D1" presStyleIdx="0" presStyleCnt="6"/>
      <dgm:spPr/>
    </dgm:pt>
    <dgm:pt modelId="{756BF1FE-BB41-4A4C-A539-CE1D0434804F}" type="pres">
      <dgm:prSet presAssocID="{6673298B-222D-4F80-9BCE-7A206C4F4C20}" presName="connectorText" presStyleLbl="sibTrans2D1" presStyleIdx="0" presStyleCnt="6"/>
      <dgm:spPr/>
    </dgm:pt>
    <dgm:pt modelId="{98E66D0C-9A1B-4F05-B40E-12F5864C8E21}" type="pres">
      <dgm:prSet presAssocID="{9FF5B5C6-A09A-4AD5-8061-1E6E896CFA99}" presName="node" presStyleLbl="node1" presStyleIdx="0" presStyleCnt="6">
        <dgm:presLayoutVars>
          <dgm:bulletEnabled val="1"/>
        </dgm:presLayoutVars>
      </dgm:prSet>
      <dgm:spPr/>
    </dgm:pt>
    <dgm:pt modelId="{543556B0-08C6-4A92-B43F-671CBB43A63F}" type="pres">
      <dgm:prSet presAssocID="{4AFA95CD-141C-4B33-9FF5-BD8A25227D01}" presName="parTrans" presStyleLbl="sibTrans2D1" presStyleIdx="1" presStyleCnt="6"/>
      <dgm:spPr/>
    </dgm:pt>
    <dgm:pt modelId="{15CB5F2B-7889-43D3-BF4D-75E7F06E5A42}" type="pres">
      <dgm:prSet presAssocID="{4AFA95CD-141C-4B33-9FF5-BD8A25227D01}" presName="connectorText" presStyleLbl="sibTrans2D1" presStyleIdx="1" presStyleCnt="6"/>
      <dgm:spPr/>
    </dgm:pt>
    <dgm:pt modelId="{4E3743E3-C2E3-4E39-9A7B-1387830484C3}" type="pres">
      <dgm:prSet presAssocID="{A7C3850A-729E-482C-B9DA-44E39A15C8EB}" presName="node" presStyleLbl="node1" presStyleIdx="1" presStyleCnt="6">
        <dgm:presLayoutVars>
          <dgm:bulletEnabled val="1"/>
        </dgm:presLayoutVars>
      </dgm:prSet>
      <dgm:spPr/>
    </dgm:pt>
    <dgm:pt modelId="{A5CCEA24-DE8A-4D87-A50C-98B65A14A040}" type="pres">
      <dgm:prSet presAssocID="{861A0989-0FAA-496E-A9C7-6A449DCAB9A1}" presName="parTrans" presStyleLbl="sibTrans2D1" presStyleIdx="2" presStyleCnt="6"/>
      <dgm:spPr/>
    </dgm:pt>
    <dgm:pt modelId="{B3533194-A6BA-406A-B01E-48B728A216EC}" type="pres">
      <dgm:prSet presAssocID="{861A0989-0FAA-496E-A9C7-6A449DCAB9A1}" presName="connectorText" presStyleLbl="sibTrans2D1" presStyleIdx="2" presStyleCnt="6"/>
      <dgm:spPr/>
    </dgm:pt>
    <dgm:pt modelId="{B4141392-48C1-4388-B986-CAEB29F9D622}" type="pres">
      <dgm:prSet presAssocID="{3FFC89AB-8B5E-4316-8579-DFF80DE196C4}" presName="node" presStyleLbl="node1" presStyleIdx="2" presStyleCnt="6">
        <dgm:presLayoutVars>
          <dgm:bulletEnabled val="1"/>
        </dgm:presLayoutVars>
      </dgm:prSet>
      <dgm:spPr/>
    </dgm:pt>
    <dgm:pt modelId="{A2A44B9D-C7E9-4ED0-BBB6-6AF5C9305D4B}" type="pres">
      <dgm:prSet presAssocID="{D8DF96BB-C698-4C23-9FA8-601FB49F03AD}" presName="parTrans" presStyleLbl="sibTrans2D1" presStyleIdx="3" presStyleCnt="6"/>
      <dgm:spPr/>
    </dgm:pt>
    <dgm:pt modelId="{F9115BB8-18E4-4353-AD39-BA02A27B25F0}" type="pres">
      <dgm:prSet presAssocID="{D8DF96BB-C698-4C23-9FA8-601FB49F03AD}" presName="connectorText" presStyleLbl="sibTrans2D1" presStyleIdx="3" presStyleCnt="6"/>
      <dgm:spPr/>
    </dgm:pt>
    <dgm:pt modelId="{C7AE8423-9E6A-4037-89BD-A4CB2C95BAB6}" type="pres">
      <dgm:prSet presAssocID="{63E73259-1ABC-4FA1-BF5D-E81DA5C6F37C}" presName="node" presStyleLbl="node1" presStyleIdx="3" presStyleCnt="6">
        <dgm:presLayoutVars>
          <dgm:bulletEnabled val="1"/>
        </dgm:presLayoutVars>
      </dgm:prSet>
      <dgm:spPr/>
    </dgm:pt>
    <dgm:pt modelId="{2C9764C1-44CB-4893-A990-18BC6D0BD092}" type="pres">
      <dgm:prSet presAssocID="{CC5EDEE4-A21D-4F36-B1BF-FE5FE80D5945}" presName="parTrans" presStyleLbl="sibTrans2D1" presStyleIdx="4" presStyleCnt="6"/>
      <dgm:spPr/>
    </dgm:pt>
    <dgm:pt modelId="{F787231F-1651-4069-A160-A7E565830C31}" type="pres">
      <dgm:prSet presAssocID="{CC5EDEE4-A21D-4F36-B1BF-FE5FE80D5945}" presName="connectorText" presStyleLbl="sibTrans2D1" presStyleIdx="4" presStyleCnt="6"/>
      <dgm:spPr/>
    </dgm:pt>
    <dgm:pt modelId="{BE952CF6-0EBD-4712-856D-2EBADA549F2A}" type="pres">
      <dgm:prSet presAssocID="{C6649DEB-E2BB-48D6-9B23-731CA014816F}" presName="node" presStyleLbl="node1" presStyleIdx="4" presStyleCnt="6">
        <dgm:presLayoutVars>
          <dgm:bulletEnabled val="1"/>
        </dgm:presLayoutVars>
      </dgm:prSet>
      <dgm:spPr/>
    </dgm:pt>
    <dgm:pt modelId="{46FDC21B-FCEE-4FE9-BB4D-3C2FBA31BD8A}" type="pres">
      <dgm:prSet presAssocID="{5CD40E33-6614-4B30-872D-2328DD986FD7}" presName="parTrans" presStyleLbl="sibTrans2D1" presStyleIdx="5" presStyleCnt="6"/>
      <dgm:spPr/>
    </dgm:pt>
    <dgm:pt modelId="{4B22B741-176D-4EDA-9AFC-9D4372028FF3}" type="pres">
      <dgm:prSet presAssocID="{5CD40E33-6614-4B30-872D-2328DD986FD7}" presName="connectorText" presStyleLbl="sibTrans2D1" presStyleIdx="5" presStyleCnt="6"/>
      <dgm:spPr/>
    </dgm:pt>
    <dgm:pt modelId="{4AF89712-E491-4E9A-83DA-D6994F86072C}" type="pres">
      <dgm:prSet presAssocID="{7BA0C285-57F3-472E-AC0F-26534246283D}" presName="node" presStyleLbl="node1" presStyleIdx="5" presStyleCnt="6">
        <dgm:presLayoutVars>
          <dgm:bulletEnabled val="1"/>
        </dgm:presLayoutVars>
      </dgm:prSet>
      <dgm:spPr/>
    </dgm:pt>
  </dgm:ptLst>
  <dgm:cxnLst>
    <dgm:cxn modelId="{B4085505-FC25-4990-A8C8-D96D2DDB8416}" type="presOf" srcId="{861A0989-0FAA-496E-A9C7-6A449DCAB9A1}" destId="{B3533194-A6BA-406A-B01E-48B728A216EC}" srcOrd="1" destOrd="0" presId="urn:microsoft.com/office/officeart/2005/8/layout/radial5"/>
    <dgm:cxn modelId="{D1E70908-3E91-4B7D-867E-1C9138284A5B}" type="presOf" srcId="{F32B1781-536E-4A04-AD17-3E3FC679262D}" destId="{6FDC65F1-6A17-4B10-896A-E50F4B1B1977}" srcOrd="0" destOrd="0" presId="urn:microsoft.com/office/officeart/2005/8/layout/radial5"/>
    <dgm:cxn modelId="{2E354E19-A745-40E6-BE1F-D0AAF860D776}" type="presOf" srcId="{A7C3850A-729E-482C-B9DA-44E39A15C8EB}" destId="{4E3743E3-C2E3-4E39-9A7B-1387830484C3}" srcOrd="0" destOrd="0" presId="urn:microsoft.com/office/officeart/2005/8/layout/radial5"/>
    <dgm:cxn modelId="{00BEF11D-6E77-48CD-B65F-2064754A71D1}" srcId="{98676D4E-56B5-43B1-9BF9-A85B226F752B}" destId="{63E73259-1ABC-4FA1-BF5D-E81DA5C6F37C}" srcOrd="3" destOrd="0" parTransId="{D8DF96BB-C698-4C23-9FA8-601FB49F03AD}" sibTransId="{F9BDB394-9372-4C3A-A21F-C57816D73D59}"/>
    <dgm:cxn modelId="{1B67B720-6D93-4545-804F-5F0763BBB8E3}" type="presOf" srcId="{63E73259-1ABC-4FA1-BF5D-E81DA5C6F37C}" destId="{C7AE8423-9E6A-4037-89BD-A4CB2C95BAB6}" srcOrd="0" destOrd="0" presId="urn:microsoft.com/office/officeart/2005/8/layout/radial5"/>
    <dgm:cxn modelId="{2E618F22-CEC6-4C43-B772-9312C894E80A}" type="presOf" srcId="{CC5EDEE4-A21D-4F36-B1BF-FE5FE80D5945}" destId="{2C9764C1-44CB-4893-A990-18BC6D0BD092}" srcOrd="0" destOrd="0" presId="urn:microsoft.com/office/officeart/2005/8/layout/radial5"/>
    <dgm:cxn modelId="{AF14512A-AECB-4A40-A854-09D3B56474D2}" type="presOf" srcId="{4AFA95CD-141C-4B33-9FF5-BD8A25227D01}" destId="{543556B0-08C6-4A92-B43F-671CBB43A63F}" srcOrd="0" destOrd="0" presId="urn:microsoft.com/office/officeart/2005/8/layout/radial5"/>
    <dgm:cxn modelId="{1EE5193F-01A9-441A-A928-36CE6E243D17}" srcId="{98676D4E-56B5-43B1-9BF9-A85B226F752B}" destId="{3FFC89AB-8B5E-4316-8579-DFF80DE196C4}" srcOrd="2" destOrd="0" parTransId="{861A0989-0FAA-496E-A9C7-6A449DCAB9A1}" sibTransId="{C0EF78FB-4948-444A-811B-7A2F1C946CFC}"/>
    <dgm:cxn modelId="{A2E79361-16AD-455A-AA1C-40558030AAE3}" srcId="{98676D4E-56B5-43B1-9BF9-A85B226F752B}" destId="{A7C3850A-729E-482C-B9DA-44E39A15C8EB}" srcOrd="1" destOrd="0" parTransId="{4AFA95CD-141C-4B33-9FF5-BD8A25227D01}" sibTransId="{73F00FE6-4388-46B2-9A69-CB2445091D11}"/>
    <dgm:cxn modelId="{8F04D06B-9FC2-440D-938A-8860988D483D}" srcId="{F32B1781-536E-4A04-AD17-3E3FC679262D}" destId="{98676D4E-56B5-43B1-9BF9-A85B226F752B}" srcOrd="0" destOrd="0" parTransId="{F8F39D93-69AF-4657-878B-87CE63777B7D}" sibTransId="{6AD88421-7838-4946-857F-671E61AA228C}"/>
    <dgm:cxn modelId="{9FB2C04C-7BDC-4A04-8103-4C1370786F74}" type="presOf" srcId="{D8DF96BB-C698-4C23-9FA8-601FB49F03AD}" destId="{F9115BB8-18E4-4353-AD39-BA02A27B25F0}" srcOrd="1" destOrd="0" presId="urn:microsoft.com/office/officeart/2005/8/layout/radial5"/>
    <dgm:cxn modelId="{65D3CC6C-86DE-4527-8940-CA47D5F6054C}" type="presOf" srcId="{7BA0C285-57F3-472E-AC0F-26534246283D}" destId="{4AF89712-E491-4E9A-83DA-D6994F86072C}" srcOrd="0" destOrd="0" presId="urn:microsoft.com/office/officeart/2005/8/layout/radial5"/>
    <dgm:cxn modelId="{FBCAFE4D-C990-4D99-8612-3DF651835A3B}" type="presOf" srcId="{CC5EDEE4-A21D-4F36-B1BF-FE5FE80D5945}" destId="{F787231F-1651-4069-A160-A7E565830C31}" srcOrd="1" destOrd="0" presId="urn:microsoft.com/office/officeart/2005/8/layout/radial5"/>
    <dgm:cxn modelId="{89024978-FE59-43D4-83A3-C2E338C9380D}" type="presOf" srcId="{9FF5B5C6-A09A-4AD5-8061-1E6E896CFA99}" destId="{98E66D0C-9A1B-4F05-B40E-12F5864C8E21}" srcOrd="0" destOrd="0" presId="urn:microsoft.com/office/officeart/2005/8/layout/radial5"/>
    <dgm:cxn modelId="{A7168281-B7D0-49BB-B745-62D293BA7E14}" type="presOf" srcId="{5CD40E33-6614-4B30-872D-2328DD986FD7}" destId="{4B22B741-176D-4EDA-9AFC-9D4372028FF3}" srcOrd="1" destOrd="0" presId="urn:microsoft.com/office/officeart/2005/8/layout/radial5"/>
    <dgm:cxn modelId="{68935088-A7A9-4C49-AC62-80D2A7B56681}" type="presOf" srcId="{6673298B-222D-4F80-9BCE-7A206C4F4C20}" destId="{7EBA1E2C-064A-41C8-9612-1857410E9060}" srcOrd="0" destOrd="0" presId="urn:microsoft.com/office/officeart/2005/8/layout/radial5"/>
    <dgm:cxn modelId="{9FADCB8E-5A1D-4176-BE61-E547C037889A}" srcId="{98676D4E-56B5-43B1-9BF9-A85B226F752B}" destId="{9FF5B5C6-A09A-4AD5-8061-1E6E896CFA99}" srcOrd="0" destOrd="0" parTransId="{6673298B-222D-4F80-9BCE-7A206C4F4C20}" sibTransId="{80386D71-60D7-4B33-B881-589D139109CB}"/>
    <dgm:cxn modelId="{5A4EC696-86F2-46C4-8B95-27BB83C62AF0}" type="presOf" srcId="{3FFC89AB-8B5E-4316-8579-DFF80DE196C4}" destId="{B4141392-48C1-4388-B986-CAEB29F9D622}" srcOrd="0" destOrd="0" presId="urn:microsoft.com/office/officeart/2005/8/layout/radial5"/>
    <dgm:cxn modelId="{3004F8A0-9AA1-4F27-BC48-E809A336F4CC}" type="presOf" srcId="{C6649DEB-E2BB-48D6-9B23-731CA014816F}" destId="{BE952CF6-0EBD-4712-856D-2EBADA549F2A}" srcOrd="0" destOrd="0" presId="urn:microsoft.com/office/officeart/2005/8/layout/radial5"/>
    <dgm:cxn modelId="{C16254A1-EDFE-4B46-8DE9-33298C65ABFA}" type="presOf" srcId="{98676D4E-56B5-43B1-9BF9-A85B226F752B}" destId="{B5107E5E-BF4D-42DC-8AE8-0E6311494393}" srcOrd="0" destOrd="0" presId="urn:microsoft.com/office/officeart/2005/8/layout/radial5"/>
    <dgm:cxn modelId="{11CACDA9-F0CE-4B91-A456-469A132F0A0D}" type="presOf" srcId="{861A0989-0FAA-496E-A9C7-6A449DCAB9A1}" destId="{A5CCEA24-DE8A-4D87-A50C-98B65A14A040}" srcOrd="0" destOrd="0" presId="urn:microsoft.com/office/officeart/2005/8/layout/radial5"/>
    <dgm:cxn modelId="{84E25FB9-DDF8-42AE-A2F4-F3FC6259EBE2}" srcId="{98676D4E-56B5-43B1-9BF9-A85B226F752B}" destId="{C6649DEB-E2BB-48D6-9B23-731CA014816F}" srcOrd="4" destOrd="0" parTransId="{CC5EDEE4-A21D-4F36-B1BF-FE5FE80D5945}" sibTransId="{911C18FA-7179-4707-92A5-4CD8ADAB0B3B}"/>
    <dgm:cxn modelId="{4F887CB9-A845-4CFE-8836-1AE95108A503}" type="presOf" srcId="{5CD40E33-6614-4B30-872D-2328DD986FD7}" destId="{46FDC21B-FCEE-4FE9-BB4D-3C2FBA31BD8A}" srcOrd="0" destOrd="0" presId="urn:microsoft.com/office/officeart/2005/8/layout/radial5"/>
    <dgm:cxn modelId="{69A2ADBC-1196-4BFF-94BA-5A1C7EBFFE9A}" type="presOf" srcId="{6673298B-222D-4F80-9BCE-7A206C4F4C20}" destId="{756BF1FE-BB41-4A4C-A539-CE1D0434804F}" srcOrd="1" destOrd="0" presId="urn:microsoft.com/office/officeart/2005/8/layout/radial5"/>
    <dgm:cxn modelId="{FD1C12CD-471B-484B-B413-147A515893D5}" srcId="{98676D4E-56B5-43B1-9BF9-A85B226F752B}" destId="{7BA0C285-57F3-472E-AC0F-26534246283D}" srcOrd="5" destOrd="0" parTransId="{5CD40E33-6614-4B30-872D-2328DD986FD7}" sibTransId="{FBF2C752-89FE-48DA-8660-674A9F3FBE38}"/>
    <dgm:cxn modelId="{5FE515D0-16B7-4327-A3E1-8E71AC61706D}" type="presOf" srcId="{D8DF96BB-C698-4C23-9FA8-601FB49F03AD}" destId="{A2A44B9D-C7E9-4ED0-BBB6-6AF5C9305D4B}" srcOrd="0" destOrd="0" presId="urn:microsoft.com/office/officeart/2005/8/layout/radial5"/>
    <dgm:cxn modelId="{CFD37EE8-0A0E-41E5-B84F-9998A4E65EAA}" type="presOf" srcId="{4AFA95CD-141C-4B33-9FF5-BD8A25227D01}" destId="{15CB5F2B-7889-43D3-BF4D-75E7F06E5A42}" srcOrd="1" destOrd="0" presId="urn:microsoft.com/office/officeart/2005/8/layout/radial5"/>
    <dgm:cxn modelId="{495DF693-09C0-4FF3-8FAE-F7664B3BBA97}" type="presParOf" srcId="{6FDC65F1-6A17-4B10-896A-E50F4B1B1977}" destId="{B5107E5E-BF4D-42DC-8AE8-0E6311494393}" srcOrd="0" destOrd="0" presId="urn:microsoft.com/office/officeart/2005/8/layout/radial5"/>
    <dgm:cxn modelId="{417A148B-C28B-474D-A090-20DF674C6FD5}" type="presParOf" srcId="{6FDC65F1-6A17-4B10-896A-E50F4B1B1977}" destId="{7EBA1E2C-064A-41C8-9612-1857410E9060}" srcOrd="1" destOrd="0" presId="urn:microsoft.com/office/officeart/2005/8/layout/radial5"/>
    <dgm:cxn modelId="{A33AF7B9-5213-4B8F-BADA-37CC29B6EC47}" type="presParOf" srcId="{7EBA1E2C-064A-41C8-9612-1857410E9060}" destId="{756BF1FE-BB41-4A4C-A539-CE1D0434804F}" srcOrd="0" destOrd="0" presId="urn:microsoft.com/office/officeart/2005/8/layout/radial5"/>
    <dgm:cxn modelId="{19B3D731-CEE8-4D0F-A8BB-C7E62497D25A}" type="presParOf" srcId="{6FDC65F1-6A17-4B10-896A-E50F4B1B1977}" destId="{98E66D0C-9A1B-4F05-B40E-12F5864C8E21}" srcOrd="2" destOrd="0" presId="urn:microsoft.com/office/officeart/2005/8/layout/radial5"/>
    <dgm:cxn modelId="{C9768BDC-CD65-47E2-AE97-9D6535CF1F8C}" type="presParOf" srcId="{6FDC65F1-6A17-4B10-896A-E50F4B1B1977}" destId="{543556B0-08C6-4A92-B43F-671CBB43A63F}" srcOrd="3" destOrd="0" presId="urn:microsoft.com/office/officeart/2005/8/layout/radial5"/>
    <dgm:cxn modelId="{4DB72817-6A93-42E5-BC49-B37F456A3274}" type="presParOf" srcId="{543556B0-08C6-4A92-B43F-671CBB43A63F}" destId="{15CB5F2B-7889-43D3-BF4D-75E7F06E5A42}" srcOrd="0" destOrd="0" presId="urn:microsoft.com/office/officeart/2005/8/layout/radial5"/>
    <dgm:cxn modelId="{B86C6E54-42B4-4415-84D3-E7103076D2BE}" type="presParOf" srcId="{6FDC65F1-6A17-4B10-896A-E50F4B1B1977}" destId="{4E3743E3-C2E3-4E39-9A7B-1387830484C3}" srcOrd="4" destOrd="0" presId="urn:microsoft.com/office/officeart/2005/8/layout/radial5"/>
    <dgm:cxn modelId="{02DF6309-C8F1-4D2B-808C-818C6808AD0C}" type="presParOf" srcId="{6FDC65F1-6A17-4B10-896A-E50F4B1B1977}" destId="{A5CCEA24-DE8A-4D87-A50C-98B65A14A040}" srcOrd="5" destOrd="0" presId="urn:microsoft.com/office/officeart/2005/8/layout/radial5"/>
    <dgm:cxn modelId="{B511E6BA-3568-444E-BE84-083370381EF5}" type="presParOf" srcId="{A5CCEA24-DE8A-4D87-A50C-98B65A14A040}" destId="{B3533194-A6BA-406A-B01E-48B728A216EC}" srcOrd="0" destOrd="0" presId="urn:microsoft.com/office/officeart/2005/8/layout/radial5"/>
    <dgm:cxn modelId="{1AA7DA79-C4FD-433C-9F0C-CB507141EAC5}" type="presParOf" srcId="{6FDC65F1-6A17-4B10-896A-E50F4B1B1977}" destId="{B4141392-48C1-4388-B986-CAEB29F9D622}" srcOrd="6" destOrd="0" presId="urn:microsoft.com/office/officeart/2005/8/layout/radial5"/>
    <dgm:cxn modelId="{6D4D043F-B0E0-49B8-B2EE-40015DDE0CF2}" type="presParOf" srcId="{6FDC65F1-6A17-4B10-896A-E50F4B1B1977}" destId="{A2A44B9D-C7E9-4ED0-BBB6-6AF5C9305D4B}" srcOrd="7" destOrd="0" presId="urn:microsoft.com/office/officeart/2005/8/layout/radial5"/>
    <dgm:cxn modelId="{7B253423-7D1D-4188-A785-466CFEA0118A}" type="presParOf" srcId="{A2A44B9D-C7E9-4ED0-BBB6-6AF5C9305D4B}" destId="{F9115BB8-18E4-4353-AD39-BA02A27B25F0}" srcOrd="0" destOrd="0" presId="urn:microsoft.com/office/officeart/2005/8/layout/radial5"/>
    <dgm:cxn modelId="{CC63E817-59F9-4B68-AF97-AE96F7C453DA}" type="presParOf" srcId="{6FDC65F1-6A17-4B10-896A-E50F4B1B1977}" destId="{C7AE8423-9E6A-4037-89BD-A4CB2C95BAB6}" srcOrd="8" destOrd="0" presId="urn:microsoft.com/office/officeart/2005/8/layout/radial5"/>
    <dgm:cxn modelId="{BA77CE70-D495-42CD-874C-B9B51780287A}" type="presParOf" srcId="{6FDC65F1-6A17-4B10-896A-E50F4B1B1977}" destId="{2C9764C1-44CB-4893-A990-18BC6D0BD092}" srcOrd="9" destOrd="0" presId="urn:microsoft.com/office/officeart/2005/8/layout/radial5"/>
    <dgm:cxn modelId="{D618A9D1-A813-49CE-A243-248521E81A5D}" type="presParOf" srcId="{2C9764C1-44CB-4893-A990-18BC6D0BD092}" destId="{F787231F-1651-4069-A160-A7E565830C31}" srcOrd="0" destOrd="0" presId="urn:microsoft.com/office/officeart/2005/8/layout/radial5"/>
    <dgm:cxn modelId="{64D525B8-A4E7-4837-B16D-A47D81D2115A}" type="presParOf" srcId="{6FDC65F1-6A17-4B10-896A-E50F4B1B1977}" destId="{BE952CF6-0EBD-4712-856D-2EBADA549F2A}" srcOrd="10" destOrd="0" presId="urn:microsoft.com/office/officeart/2005/8/layout/radial5"/>
    <dgm:cxn modelId="{94975F9D-919C-4521-B4A3-401A70DC59C9}" type="presParOf" srcId="{6FDC65F1-6A17-4B10-896A-E50F4B1B1977}" destId="{46FDC21B-FCEE-4FE9-BB4D-3C2FBA31BD8A}" srcOrd="11" destOrd="0" presId="urn:microsoft.com/office/officeart/2005/8/layout/radial5"/>
    <dgm:cxn modelId="{49FE7240-259B-49CE-B0F4-83BFDE66DFC2}" type="presParOf" srcId="{46FDC21B-FCEE-4FE9-BB4D-3C2FBA31BD8A}" destId="{4B22B741-176D-4EDA-9AFC-9D4372028FF3}" srcOrd="0" destOrd="0" presId="urn:microsoft.com/office/officeart/2005/8/layout/radial5"/>
    <dgm:cxn modelId="{7E14C41E-46C4-4AB0-B4CC-AFE740B6DDFC}" type="presParOf" srcId="{6FDC65F1-6A17-4B10-896A-E50F4B1B1977}" destId="{4AF89712-E491-4E9A-83DA-D6994F86072C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07E5E-BF4D-42DC-8AE8-0E6311494393}">
      <dsp:nvSpPr>
        <dsp:cNvPr id="0" name=""/>
        <dsp:cNvSpPr/>
      </dsp:nvSpPr>
      <dsp:spPr>
        <a:xfrm>
          <a:off x="5584300" y="2769082"/>
          <a:ext cx="1976970" cy="19769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/>
            <a:t>How I Show Up…</a:t>
          </a:r>
        </a:p>
      </dsp:txBody>
      <dsp:txXfrm>
        <a:off x="5873821" y="3058603"/>
        <a:ext cx="1397928" cy="1397928"/>
      </dsp:txXfrm>
    </dsp:sp>
    <dsp:sp modelId="{7EBA1E2C-064A-41C8-9612-1857410E9060}">
      <dsp:nvSpPr>
        <dsp:cNvPr id="0" name=""/>
        <dsp:cNvSpPr/>
      </dsp:nvSpPr>
      <dsp:spPr>
        <a:xfrm rot="16200000">
          <a:off x="6363618" y="2050183"/>
          <a:ext cx="418333" cy="6721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6426368" y="2247367"/>
        <a:ext cx="292833" cy="403302"/>
      </dsp:txXfrm>
    </dsp:sp>
    <dsp:sp modelId="{98E66D0C-9A1B-4F05-B40E-12F5864C8E21}">
      <dsp:nvSpPr>
        <dsp:cNvPr id="0" name=""/>
        <dsp:cNvSpPr/>
      </dsp:nvSpPr>
      <dsp:spPr>
        <a:xfrm>
          <a:off x="5584300" y="2804"/>
          <a:ext cx="1976970" cy="197697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Missed Responsibilities</a:t>
          </a:r>
        </a:p>
      </dsp:txBody>
      <dsp:txXfrm>
        <a:off x="5873821" y="292325"/>
        <a:ext cx="1397928" cy="1397928"/>
      </dsp:txXfrm>
    </dsp:sp>
    <dsp:sp modelId="{543556B0-08C6-4A92-B43F-671CBB43A63F}">
      <dsp:nvSpPr>
        <dsp:cNvPr id="0" name=""/>
        <dsp:cNvSpPr/>
      </dsp:nvSpPr>
      <dsp:spPr>
        <a:xfrm rot="19800000">
          <a:off x="7551199" y="2735833"/>
          <a:ext cx="418333" cy="6721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7559606" y="2901642"/>
        <a:ext cx="292833" cy="403302"/>
      </dsp:txXfrm>
    </dsp:sp>
    <dsp:sp modelId="{4E3743E3-C2E3-4E39-9A7B-1387830484C3}">
      <dsp:nvSpPr>
        <dsp:cNvPr id="0" name=""/>
        <dsp:cNvSpPr/>
      </dsp:nvSpPr>
      <dsp:spPr>
        <a:xfrm>
          <a:off x="7979967" y="1385943"/>
          <a:ext cx="1976970" cy="1976970"/>
        </a:xfrm>
        <a:prstGeom prst="ellipse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Angry Parent</a:t>
          </a:r>
        </a:p>
      </dsp:txBody>
      <dsp:txXfrm>
        <a:off x="8269488" y="1675464"/>
        <a:ext cx="1397928" cy="1397928"/>
      </dsp:txXfrm>
    </dsp:sp>
    <dsp:sp modelId="{A5CCEA24-DE8A-4D87-A50C-98B65A14A040}">
      <dsp:nvSpPr>
        <dsp:cNvPr id="0" name=""/>
        <dsp:cNvSpPr/>
      </dsp:nvSpPr>
      <dsp:spPr>
        <a:xfrm rot="1800000">
          <a:off x="7551199" y="4107132"/>
          <a:ext cx="418333" cy="6721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7559606" y="4210191"/>
        <a:ext cx="292833" cy="403302"/>
      </dsp:txXfrm>
    </dsp:sp>
    <dsp:sp modelId="{B4141392-48C1-4388-B986-CAEB29F9D622}">
      <dsp:nvSpPr>
        <dsp:cNvPr id="0" name=""/>
        <dsp:cNvSpPr/>
      </dsp:nvSpPr>
      <dsp:spPr>
        <a:xfrm>
          <a:off x="7979967" y="4152221"/>
          <a:ext cx="1976970" cy="1976970"/>
        </a:xfrm>
        <a:prstGeom prst="ellipse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Late Pickup</a:t>
          </a:r>
        </a:p>
      </dsp:txBody>
      <dsp:txXfrm>
        <a:off x="8269488" y="4441742"/>
        <a:ext cx="1397928" cy="1397928"/>
      </dsp:txXfrm>
    </dsp:sp>
    <dsp:sp modelId="{A2A44B9D-C7E9-4ED0-BBB6-6AF5C9305D4B}">
      <dsp:nvSpPr>
        <dsp:cNvPr id="0" name=""/>
        <dsp:cNvSpPr/>
      </dsp:nvSpPr>
      <dsp:spPr>
        <a:xfrm rot="5400000">
          <a:off x="6363618" y="4792782"/>
          <a:ext cx="418333" cy="6721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6426368" y="4864466"/>
        <a:ext cx="292833" cy="403302"/>
      </dsp:txXfrm>
    </dsp:sp>
    <dsp:sp modelId="{C7AE8423-9E6A-4037-89BD-A4CB2C95BAB6}">
      <dsp:nvSpPr>
        <dsp:cNvPr id="0" name=""/>
        <dsp:cNvSpPr/>
      </dsp:nvSpPr>
      <dsp:spPr>
        <a:xfrm>
          <a:off x="5584300" y="5535360"/>
          <a:ext cx="1976970" cy="1976970"/>
        </a:xfrm>
        <a:prstGeom prst="ellipse">
          <a:avLst/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Disrespectful Tone</a:t>
          </a:r>
        </a:p>
      </dsp:txBody>
      <dsp:txXfrm>
        <a:off x="5873821" y="5824881"/>
        <a:ext cx="1397928" cy="1397928"/>
      </dsp:txXfrm>
    </dsp:sp>
    <dsp:sp modelId="{2C9764C1-44CB-4893-A990-18BC6D0BD092}">
      <dsp:nvSpPr>
        <dsp:cNvPr id="0" name=""/>
        <dsp:cNvSpPr/>
      </dsp:nvSpPr>
      <dsp:spPr>
        <a:xfrm rot="9000000">
          <a:off x="5176038" y="4107132"/>
          <a:ext cx="418333" cy="6721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10800000">
        <a:off x="5293131" y="4210191"/>
        <a:ext cx="292833" cy="403302"/>
      </dsp:txXfrm>
    </dsp:sp>
    <dsp:sp modelId="{BE952CF6-0EBD-4712-856D-2EBADA549F2A}">
      <dsp:nvSpPr>
        <dsp:cNvPr id="0" name=""/>
        <dsp:cNvSpPr/>
      </dsp:nvSpPr>
      <dsp:spPr>
        <a:xfrm>
          <a:off x="3188632" y="4152221"/>
          <a:ext cx="1976970" cy="1976970"/>
        </a:xfrm>
        <a:prstGeom prst="ellipse">
          <a:avLst/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Last-Minute Changes</a:t>
          </a:r>
        </a:p>
      </dsp:txBody>
      <dsp:txXfrm>
        <a:off x="3478153" y="4441742"/>
        <a:ext cx="1397928" cy="1397928"/>
      </dsp:txXfrm>
    </dsp:sp>
    <dsp:sp modelId="{46FDC21B-FCEE-4FE9-BB4D-3C2FBA31BD8A}">
      <dsp:nvSpPr>
        <dsp:cNvPr id="0" name=""/>
        <dsp:cNvSpPr/>
      </dsp:nvSpPr>
      <dsp:spPr>
        <a:xfrm rot="12600000">
          <a:off x="5176038" y="2735833"/>
          <a:ext cx="418333" cy="6721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10800000">
        <a:off x="5293131" y="2901642"/>
        <a:ext cx="292833" cy="403302"/>
      </dsp:txXfrm>
    </dsp:sp>
    <dsp:sp modelId="{4AF89712-E491-4E9A-83DA-D6994F86072C}">
      <dsp:nvSpPr>
        <dsp:cNvPr id="0" name=""/>
        <dsp:cNvSpPr/>
      </dsp:nvSpPr>
      <dsp:spPr>
        <a:xfrm>
          <a:off x="3188632" y="1385943"/>
          <a:ext cx="1976970" cy="1976970"/>
        </a:xfrm>
        <a:prstGeom prst="ellips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Micromanaging</a:t>
          </a:r>
        </a:p>
      </dsp:txBody>
      <dsp:txXfrm>
        <a:off x="3478153" y="1675464"/>
        <a:ext cx="1397928" cy="13979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07E5E-BF4D-42DC-8AE8-0E6311494393}">
      <dsp:nvSpPr>
        <dsp:cNvPr id="0" name=""/>
        <dsp:cNvSpPr/>
      </dsp:nvSpPr>
      <dsp:spPr>
        <a:xfrm>
          <a:off x="2505145" y="1706292"/>
          <a:ext cx="1016261" cy="10162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How I Show Up…</a:t>
          </a:r>
        </a:p>
      </dsp:txBody>
      <dsp:txXfrm>
        <a:off x="2653973" y="1855120"/>
        <a:ext cx="718605" cy="718605"/>
      </dsp:txXfrm>
    </dsp:sp>
    <dsp:sp modelId="{7EBA1E2C-064A-41C8-9612-1857410E9060}">
      <dsp:nvSpPr>
        <dsp:cNvPr id="0" name=""/>
        <dsp:cNvSpPr/>
      </dsp:nvSpPr>
      <dsp:spPr>
        <a:xfrm rot="16200000">
          <a:off x="2902182" y="1338432"/>
          <a:ext cx="222187" cy="3290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2935510" y="1437575"/>
        <a:ext cx="155531" cy="197445"/>
      </dsp:txXfrm>
    </dsp:sp>
    <dsp:sp modelId="{98E66D0C-9A1B-4F05-B40E-12F5864C8E21}">
      <dsp:nvSpPr>
        <dsp:cNvPr id="0" name=""/>
        <dsp:cNvSpPr/>
      </dsp:nvSpPr>
      <dsp:spPr>
        <a:xfrm>
          <a:off x="2378112" y="16743"/>
          <a:ext cx="1270327" cy="127032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/>
            <a:t>Missed Responsibilities</a:t>
          </a:r>
        </a:p>
      </dsp:txBody>
      <dsp:txXfrm>
        <a:off x="2564147" y="202778"/>
        <a:ext cx="898257" cy="898257"/>
      </dsp:txXfrm>
    </dsp:sp>
    <dsp:sp modelId="{543556B0-08C6-4A92-B43F-671CBB43A63F}">
      <dsp:nvSpPr>
        <dsp:cNvPr id="0" name=""/>
        <dsp:cNvSpPr/>
      </dsp:nvSpPr>
      <dsp:spPr>
        <a:xfrm rot="19800000">
          <a:off x="3518318" y="1694158"/>
          <a:ext cx="222187" cy="3290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3522783" y="1776637"/>
        <a:ext cx="155531" cy="197445"/>
      </dsp:txXfrm>
    </dsp:sp>
    <dsp:sp modelId="{4E3743E3-C2E3-4E39-9A7B-1387830484C3}">
      <dsp:nvSpPr>
        <dsp:cNvPr id="0" name=""/>
        <dsp:cNvSpPr/>
      </dsp:nvSpPr>
      <dsp:spPr>
        <a:xfrm>
          <a:off x="3731290" y="798001"/>
          <a:ext cx="1270327" cy="1270327"/>
        </a:xfrm>
        <a:prstGeom prst="ellipse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Angry Parent</a:t>
          </a:r>
        </a:p>
      </dsp:txBody>
      <dsp:txXfrm>
        <a:off x="3917325" y="984036"/>
        <a:ext cx="898257" cy="898257"/>
      </dsp:txXfrm>
    </dsp:sp>
    <dsp:sp modelId="{A5CCEA24-DE8A-4D87-A50C-98B65A14A040}">
      <dsp:nvSpPr>
        <dsp:cNvPr id="0" name=""/>
        <dsp:cNvSpPr/>
      </dsp:nvSpPr>
      <dsp:spPr>
        <a:xfrm rot="1800000">
          <a:off x="3518318" y="2405611"/>
          <a:ext cx="222187" cy="3290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3522783" y="2454762"/>
        <a:ext cx="155531" cy="197445"/>
      </dsp:txXfrm>
    </dsp:sp>
    <dsp:sp modelId="{B4141392-48C1-4388-B986-CAEB29F9D622}">
      <dsp:nvSpPr>
        <dsp:cNvPr id="0" name=""/>
        <dsp:cNvSpPr/>
      </dsp:nvSpPr>
      <dsp:spPr>
        <a:xfrm>
          <a:off x="3731290" y="2360517"/>
          <a:ext cx="1270327" cy="1270327"/>
        </a:xfrm>
        <a:prstGeom prst="ellipse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Late Pickup</a:t>
          </a:r>
        </a:p>
      </dsp:txBody>
      <dsp:txXfrm>
        <a:off x="3917325" y="2546552"/>
        <a:ext cx="898257" cy="898257"/>
      </dsp:txXfrm>
    </dsp:sp>
    <dsp:sp modelId="{A2A44B9D-C7E9-4ED0-BBB6-6AF5C9305D4B}">
      <dsp:nvSpPr>
        <dsp:cNvPr id="0" name=""/>
        <dsp:cNvSpPr/>
      </dsp:nvSpPr>
      <dsp:spPr>
        <a:xfrm rot="5400000">
          <a:off x="2902182" y="2761338"/>
          <a:ext cx="222187" cy="3290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2935510" y="2793825"/>
        <a:ext cx="155531" cy="197445"/>
      </dsp:txXfrm>
    </dsp:sp>
    <dsp:sp modelId="{C7AE8423-9E6A-4037-89BD-A4CB2C95BAB6}">
      <dsp:nvSpPr>
        <dsp:cNvPr id="0" name=""/>
        <dsp:cNvSpPr/>
      </dsp:nvSpPr>
      <dsp:spPr>
        <a:xfrm>
          <a:off x="2378112" y="3141775"/>
          <a:ext cx="1270327" cy="1270327"/>
        </a:xfrm>
        <a:prstGeom prst="ellipse">
          <a:avLst/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Disrespectful Tone</a:t>
          </a:r>
        </a:p>
      </dsp:txBody>
      <dsp:txXfrm>
        <a:off x="2564147" y="3327810"/>
        <a:ext cx="898257" cy="898257"/>
      </dsp:txXfrm>
    </dsp:sp>
    <dsp:sp modelId="{2C9764C1-44CB-4893-A990-18BC6D0BD092}">
      <dsp:nvSpPr>
        <dsp:cNvPr id="0" name=""/>
        <dsp:cNvSpPr/>
      </dsp:nvSpPr>
      <dsp:spPr>
        <a:xfrm rot="9000000">
          <a:off x="2286045" y="2405611"/>
          <a:ext cx="222187" cy="3290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 rot="10800000">
        <a:off x="2348236" y="2454762"/>
        <a:ext cx="155531" cy="197445"/>
      </dsp:txXfrm>
    </dsp:sp>
    <dsp:sp modelId="{BE952CF6-0EBD-4712-856D-2EBADA549F2A}">
      <dsp:nvSpPr>
        <dsp:cNvPr id="0" name=""/>
        <dsp:cNvSpPr/>
      </dsp:nvSpPr>
      <dsp:spPr>
        <a:xfrm>
          <a:off x="1024934" y="2360517"/>
          <a:ext cx="1270327" cy="1270327"/>
        </a:xfrm>
        <a:prstGeom prst="ellipse">
          <a:avLst/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Last-Minute Changes</a:t>
          </a:r>
        </a:p>
      </dsp:txBody>
      <dsp:txXfrm>
        <a:off x="1210969" y="2546552"/>
        <a:ext cx="898257" cy="898257"/>
      </dsp:txXfrm>
    </dsp:sp>
    <dsp:sp modelId="{46FDC21B-FCEE-4FE9-BB4D-3C2FBA31BD8A}">
      <dsp:nvSpPr>
        <dsp:cNvPr id="0" name=""/>
        <dsp:cNvSpPr/>
      </dsp:nvSpPr>
      <dsp:spPr>
        <a:xfrm rot="12600000">
          <a:off x="2286045" y="1694158"/>
          <a:ext cx="222187" cy="3290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 rot="10800000">
        <a:off x="2348236" y="1776637"/>
        <a:ext cx="155531" cy="197445"/>
      </dsp:txXfrm>
    </dsp:sp>
    <dsp:sp modelId="{4AF89712-E491-4E9A-83DA-D6994F86072C}">
      <dsp:nvSpPr>
        <dsp:cNvPr id="0" name=""/>
        <dsp:cNvSpPr/>
      </dsp:nvSpPr>
      <dsp:spPr>
        <a:xfrm>
          <a:off x="1024934" y="798001"/>
          <a:ext cx="1270327" cy="1270327"/>
        </a:xfrm>
        <a:prstGeom prst="ellips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Micromanaging</a:t>
          </a:r>
        </a:p>
      </dsp:txBody>
      <dsp:txXfrm>
        <a:off x="1210969" y="984036"/>
        <a:ext cx="898257" cy="8982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1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2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0.png"/><Relationship Id="rId9" Type="http://schemas.microsoft.com/office/2007/relationships/diagramDrawing" Target="../diagrams/drawing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2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40.png"/><Relationship Id="rId9" Type="http://schemas.microsoft.com/office/2007/relationships/diagramDrawing" Target="../diagrams/drawing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36.png"/><Relationship Id="rId5" Type="http://schemas.openxmlformats.org/officeDocument/2006/relationships/image" Target="../media/image4.png"/><Relationship Id="rId10" Type="http://schemas.openxmlformats.org/officeDocument/2006/relationships/image" Target="../media/image51.png"/><Relationship Id="rId4" Type="http://schemas.openxmlformats.org/officeDocument/2006/relationships/image" Target="../media/image3.png"/><Relationship Id="rId9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52.png"/><Relationship Id="rId4" Type="http://schemas.openxmlformats.org/officeDocument/2006/relationships/image" Target="../media/image3.png"/><Relationship Id="rId9" Type="http://schemas.openxmlformats.org/officeDocument/2006/relationships/image" Target="../media/image5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36.png"/><Relationship Id="rId5" Type="http://schemas.openxmlformats.org/officeDocument/2006/relationships/image" Target="../media/image4.png"/><Relationship Id="rId10" Type="http://schemas.openxmlformats.org/officeDocument/2006/relationships/image" Target="../media/image52.png"/><Relationship Id="rId4" Type="http://schemas.openxmlformats.org/officeDocument/2006/relationships/image" Target="../media/image3.png"/><Relationship Id="rId9" Type="http://schemas.openxmlformats.org/officeDocument/2006/relationships/image" Target="../media/image5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56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55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54.svg"/><Relationship Id="rId5" Type="http://schemas.openxmlformats.org/officeDocument/2006/relationships/image" Target="../media/image4.png"/><Relationship Id="rId15" Type="http://schemas.openxmlformats.org/officeDocument/2006/relationships/image" Target="../media/image58.jpeg"/><Relationship Id="rId10" Type="http://schemas.openxmlformats.org/officeDocument/2006/relationships/image" Target="../media/image53.svg"/><Relationship Id="rId4" Type="http://schemas.openxmlformats.org/officeDocument/2006/relationships/image" Target="../media/image3.png"/><Relationship Id="rId9" Type="http://schemas.openxmlformats.org/officeDocument/2006/relationships/image" Target="../media/image50.png"/><Relationship Id="rId14" Type="http://schemas.openxmlformats.org/officeDocument/2006/relationships/image" Target="../media/image5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BA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4689709" cy="10250298"/>
          </a:xfrm>
          <a:custGeom>
            <a:avLst/>
            <a:gdLst/>
            <a:ahLst/>
            <a:cxnLst/>
            <a:rect l="l" t="t" r="r" b="b"/>
            <a:pathLst>
              <a:path w="15054145" h="13360554">
                <a:moveTo>
                  <a:pt x="0" y="0"/>
                </a:moveTo>
                <a:lnTo>
                  <a:pt x="15054144" y="0"/>
                </a:lnTo>
                <a:lnTo>
                  <a:pt x="15054144" y="13360554"/>
                </a:lnTo>
                <a:lnTo>
                  <a:pt x="0" y="1336055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6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12680256" y="96418"/>
            <a:ext cx="5422109" cy="9979235"/>
          </a:xfrm>
          <a:prstGeom prst="rect">
            <a:avLst/>
          </a:prstGeom>
          <a:solidFill>
            <a:srgbClr val="FFFCFC"/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2939979" y="1889465"/>
            <a:ext cx="2264585" cy="1086897"/>
          </a:xfrm>
          <a:custGeom>
            <a:avLst/>
            <a:gdLst/>
            <a:ahLst/>
            <a:cxnLst/>
            <a:rect l="l" t="t" r="r" b="b"/>
            <a:pathLst>
              <a:path w="3200211" h="1384707">
                <a:moveTo>
                  <a:pt x="0" y="0"/>
                </a:moveTo>
                <a:lnTo>
                  <a:pt x="3200212" y="0"/>
                </a:lnTo>
                <a:lnTo>
                  <a:pt x="3200212" y="1384706"/>
                </a:lnTo>
                <a:lnTo>
                  <a:pt x="0" y="13847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5664410" y="1921172"/>
            <a:ext cx="2543682" cy="1340382"/>
          </a:xfrm>
          <a:custGeom>
            <a:avLst/>
            <a:gdLst/>
            <a:ahLst/>
            <a:cxnLst/>
            <a:rect l="l" t="t" r="r" b="b"/>
            <a:pathLst>
              <a:path w="3429696" h="1936926">
                <a:moveTo>
                  <a:pt x="0" y="0"/>
                </a:moveTo>
                <a:lnTo>
                  <a:pt x="3429695" y="0"/>
                </a:lnTo>
                <a:lnTo>
                  <a:pt x="3429695" y="1936927"/>
                </a:lnTo>
                <a:lnTo>
                  <a:pt x="0" y="193692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3165966" y="4105509"/>
            <a:ext cx="3962833" cy="1188850"/>
          </a:xfrm>
          <a:custGeom>
            <a:avLst/>
            <a:gdLst/>
            <a:ahLst/>
            <a:cxnLst/>
            <a:rect l="l" t="t" r="r" b="b"/>
            <a:pathLst>
              <a:path w="3962833" h="1188850">
                <a:moveTo>
                  <a:pt x="0" y="0"/>
                </a:moveTo>
                <a:lnTo>
                  <a:pt x="3962833" y="0"/>
                </a:lnTo>
                <a:lnTo>
                  <a:pt x="3962833" y="1188850"/>
                </a:lnTo>
                <a:lnTo>
                  <a:pt x="0" y="118885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3738681" y="5329380"/>
            <a:ext cx="3390117" cy="1570001"/>
          </a:xfrm>
          <a:custGeom>
            <a:avLst/>
            <a:gdLst/>
            <a:ahLst/>
            <a:cxnLst/>
            <a:rect l="l" t="t" r="r" b="b"/>
            <a:pathLst>
              <a:path w="3390117" h="1570001">
                <a:moveTo>
                  <a:pt x="0" y="0"/>
                </a:moveTo>
                <a:lnTo>
                  <a:pt x="3390118" y="0"/>
                </a:lnTo>
                <a:lnTo>
                  <a:pt x="3390118" y="1570001"/>
                </a:lnTo>
                <a:lnTo>
                  <a:pt x="0" y="157000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3955990" y="6937481"/>
            <a:ext cx="2814070" cy="1927749"/>
          </a:xfrm>
          <a:custGeom>
            <a:avLst/>
            <a:gdLst/>
            <a:ahLst/>
            <a:cxnLst/>
            <a:rect l="l" t="t" r="r" b="b"/>
            <a:pathLst>
              <a:path w="2814070" h="1927749">
                <a:moveTo>
                  <a:pt x="0" y="0"/>
                </a:moveTo>
                <a:lnTo>
                  <a:pt x="2814070" y="0"/>
                </a:lnTo>
                <a:lnTo>
                  <a:pt x="2814070" y="1927749"/>
                </a:lnTo>
                <a:lnTo>
                  <a:pt x="0" y="192774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3374745" y="9115425"/>
            <a:ext cx="4117991" cy="768752"/>
          </a:xfrm>
          <a:custGeom>
            <a:avLst/>
            <a:gdLst/>
            <a:ahLst/>
            <a:cxnLst/>
            <a:rect l="l" t="t" r="r" b="b"/>
            <a:pathLst>
              <a:path w="4117991" h="768752">
                <a:moveTo>
                  <a:pt x="0" y="0"/>
                </a:moveTo>
                <a:lnTo>
                  <a:pt x="4117990" y="0"/>
                </a:lnTo>
                <a:lnTo>
                  <a:pt x="4117990" y="768752"/>
                </a:lnTo>
                <a:lnTo>
                  <a:pt x="0" y="76875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/>
          <p:nvPr/>
        </p:nvGrpSpPr>
        <p:grpSpPr>
          <a:xfrm>
            <a:off x="971252" y="4243078"/>
            <a:ext cx="11792728" cy="4176055"/>
            <a:chOff x="-31647" y="-800266"/>
            <a:chExt cx="15935288" cy="5568073"/>
          </a:xfrm>
        </p:grpSpPr>
        <p:sp>
          <p:nvSpPr>
            <p:cNvPr id="12" name="TextBox 12"/>
            <p:cNvSpPr txBox="1"/>
            <p:nvPr/>
          </p:nvSpPr>
          <p:spPr>
            <a:xfrm>
              <a:off x="-31647" y="-800266"/>
              <a:ext cx="15733504" cy="369331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en-US" sz="6000" b="1" spc="246" dirty="0">
                  <a:latin typeface="Agrandir Tight Bold"/>
                  <a:ea typeface="Agrandir Tight Bold"/>
                  <a:cs typeface="Agrandir Tight Bold"/>
                  <a:sym typeface="Agrandir Tight Bold"/>
                </a:rPr>
                <a:t>Healing-Centered Leadership: Supporting Youth by Supporting the Adults Who Serve Them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-31647" y="3085466"/>
              <a:ext cx="15935288" cy="16823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/>
              <a:r>
                <a:rPr lang="en-US" sz="4599" spc="275" dirty="0">
                  <a:latin typeface="Agrandir Tight"/>
                  <a:ea typeface="Agrandir Tight"/>
                  <a:cs typeface="Agrandir Tight"/>
                  <a:sym typeface="Agrandir Tight"/>
                </a:rPr>
                <a:t>Tessie Watts, M.Sc.</a:t>
              </a:r>
            </a:p>
            <a:p>
              <a:pPr algn="l"/>
              <a:r>
                <a:rPr lang="en-US" sz="3600" spc="275" dirty="0">
                  <a:latin typeface="Agrandir Tight"/>
                  <a:ea typeface="Agrandir Tight"/>
                  <a:cs typeface="Agrandir Tight"/>
                  <a:sym typeface="Agrandir Tight"/>
                </a:rPr>
                <a:t>The Leadership Haven Resource Center LLC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3997429" y="9445922"/>
            <a:ext cx="5591045" cy="705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815"/>
              </a:lnSpc>
              <a:spcBef>
                <a:spcPct val="0"/>
              </a:spcBef>
            </a:pPr>
            <a:r>
              <a:rPr lang="en-US" sz="4418" b="1" u="none" strike="noStrike" spc="189" dirty="0">
                <a:solidFill>
                  <a:srgbClr val="FFFFFF"/>
                </a:solidFill>
                <a:latin typeface="Kabel Ultra-Bold"/>
                <a:ea typeface="Kabel Ultra-Bold"/>
                <a:cs typeface="Kabel Ultra-Bold"/>
                <a:sym typeface="Kabel Ultra-Bold"/>
              </a:rPr>
              <a:t>#AfterschoolSYM2026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522568" y="2384532"/>
            <a:ext cx="8112898" cy="685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360"/>
              </a:lnSpc>
              <a:spcBef>
                <a:spcPct val="0"/>
              </a:spcBef>
            </a:pPr>
            <a:r>
              <a:rPr lang="en-US" sz="4192" b="1" u="none" strike="noStrike" spc="293" dirty="0">
                <a:solidFill>
                  <a:srgbClr val="FFFFFF"/>
                </a:solidFill>
                <a:latin typeface="Agrandir Tight Bold"/>
                <a:ea typeface="Agrandir Tight Bold"/>
                <a:cs typeface="Agrandir Tight Bold"/>
                <a:sym typeface="Agrandir Tight Bold"/>
              </a:rPr>
              <a:t>Prime Time Palm Beach County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480393" y="2996993"/>
            <a:ext cx="9830344" cy="727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557"/>
              </a:lnSpc>
              <a:spcBef>
                <a:spcPct val="0"/>
              </a:spcBef>
            </a:pPr>
            <a:r>
              <a:rPr lang="en-US" sz="4382" b="1" u="none" strike="noStrike" spc="306" dirty="0">
                <a:solidFill>
                  <a:srgbClr val="FFFFFF"/>
                </a:solidFill>
                <a:latin typeface="Agrandir Tight Bold"/>
                <a:ea typeface="Agrandir Tight Bold"/>
                <a:cs typeface="Agrandir Tight Bold"/>
                <a:sym typeface="Agrandir Tight Bold"/>
              </a:rPr>
              <a:t>Afterschool Symposium 2026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522568" y="1722936"/>
            <a:ext cx="9830344" cy="765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189"/>
              </a:lnSpc>
              <a:spcBef>
                <a:spcPct val="0"/>
              </a:spcBef>
            </a:pPr>
            <a:r>
              <a:rPr lang="en-US" sz="4761" b="1" u="none" strike="noStrike" spc="204" dirty="0">
                <a:solidFill>
                  <a:srgbClr val="FFFFFF"/>
                </a:solidFill>
                <a:latin typeface="Kabel Ultra-Bold"/>
                <a:ea typeface="Kabel Ultra-Bold"/>
                <a:cs typeface="Kabel Ultra-Bold"/>
                <a:sym typeface="Kabel Ultra-Bold"/>
              </a:rPr>
              <a:t>25 Years of Afterschool Excellence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532291" y="369333"/>
            <a:ext cx="8372621" cy="1457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899"/>
              </a:lnSpc>
              <a:spcBef>
                <a:spcPct val="0"/>
              </a:spcBef>
            </a:pPr>
            <a:r>
              <a:rPr lang="en-US" sz="9082" b="1" u="none" strike="noStrike" spc="390" dirty="0">
                <a:solidFill>
                  <a:srgbClr val="FFFFFF"/>
                </a:solidFill>
                <a:latin typeface="Kabel Ultra-Bold"/>
                <a:ea typeface="Kabel Ultra-Bold"/>
                <a:cs typeface="Kabel Ultra-Bold"/>
                <a:sym typeface="Kabel Ultra-Bold"/>
              </a:rPr>
              <a:t>Lighting the Way: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939979" y="414535"/>
            <a:ext cx="5054460" cy="14875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30"/>
              </a:lnSpc>
            </a:pPr>
            <a:r>
              <a:rPr lang="en-US" sz="5300" b="1" spc="132" dirty="0">
                <a:solidFill>
                  <a:srgbClr val="000000"/>
                </a:solidFill>
                <a:latin typeface="Agrandir Tight Bold"/>
                <a:ea typeface="Agrandir Tight Bold"/>
                <a:cs typeface="Agrandir Tight Bold"/>
                <a:sym typeface="Agrandir Tight Bold"/>
              </a:rPr>
              <a:t>FUNDERS &amp; PARTNERS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337738" y="3352503"/>
            <a:ext cx="4340512" cy="743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30"/>
              </a:lnSpc>
            </a:pPr>
            <a:r>
              <a:rPr lang="en-US" sz="5300" b="1" spc="132" dirty="0">
                <a:solidFill>
                  <a:srgbClr val="000000"/>
                </a:solidFill>
                <a:latin typeface="Agrandir Tight Bold"/>
                <a:ea typeface="Agrandir Tight Bold"/>
                <a:cs typeface="Agrandir Tight Bold"/>
                <a:sym typeface="Agrandir Tight Bold"/>
              </a:rPr>
              <a:t>SPONSORS</a:t>
            </a:r>
          </a:p>
        </p:txBody>
      </p:sp>
      <p:sp>
        <p:nvSpPr>
          <p:cNvPr id="26" name="Freeform 14" descr="A logo for a company&#10;&#10;AI-generated content may be incorrect.">
            <a:extLst>
              <a:ext uri="{FF2B5EF4-FFF2-40B4-BE49-F238E27FC236}">
                <a16:creationId xmlns:a16="http://schemas.microsoft.com/office/drawing/2014/main" id="{BB7CD3AC-611F-F232-3D72-D0C9567CB9A4}"/>
              </a:ext>
            </a:extLst>
          </p:cNvPr>
          <p:cNvSpPr/>
          <p:nvPr/>
        </p:nvSpPr>
        <p:spPr>
          <a:xfrm>
            <a:off x="185635" y="96418"/>
            <a:ext cx="2976321" cy="3720752"/>
          </a:xfrm>
          <a:custGeom>
            <a:avLst/>
            <a:gdLst/>
            <a:ahLst/>
            <a:cxnLst/>
            <a:rect l="l" t="t" r="r" b="b"/>
            <a:pathLst>
              <a:path w="4744161" h="5930552">
                <a:moveTo>
                  <a:pt x="0" y="0"/>
                </a:moveTo>
                <a:lnTo>
                  <a:pt x="4744161" y="0"/>
                </a:lnTo>
                <a:lnTo>
                  <a:pt x="4744161" y="5930552"/>
                </a:lnTo>
                <a:lnTo>
                  <a:pt x="0" y="593055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3069F20-8663-1D9A-7ABF-1766D41DF65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7643" y="6799253"/>
            <a:ext cx="2647009" cy="176481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86000" y="0"/>
            <a:ext cx="13716000" cy="102870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7850" t="-28061" r="-16219"/>
            </a:stretch>
          </a:blipFill>
        </p:spPr>
        <p:txBody>
          <a:bodyPr/>
          <a:lstStyle/>
          <a:p>
            <a:endParaRPr lang="en-US" sz="2531"/>
          </a:p>
        </p:txBody>
      </p:sp>
      <p:sp>
        <p:nvSpPr>
          <p:cNvPr id="3" name="AutoShape 3"/>
          <p:cNvSpPr/>
          <p:nvPr/>
        </p:nvSpPr>
        <p:spPr>
          <a:xfrm>
            <a:off x="245367" y="3362555"/>
            <a:ext cx="17571578" cy="6216075"/>
          </a:xfrm>
          <a:prstGeom prst="rect">
            <a:avLst/>
          </a:prstGeom>
          <a:solidFill>
            <a:srgbClr val="1AC8DB">
              <a:alpha val="97647"/>
            </a:srgbClr>
          </a:solidFill>
        </p:spPr>
        <p:txBody>
          <a:bodyPr/>
          <a:lstStyle/>
          <a:p>
            <a:endParaRPr lang="en-US" sz="2531"/>
          </a:p>
        </p:txBody>
      </p:sp>
      <p:sp>
        <p:nvSpPr>
          <p:cNvPr id="4" name="TextBox 4"/>
          <p:cNvSpPr txBox="1"/>
          <p:nvPr/>
        </p:nvSpPr>
        <p:spPr>
          <a:xfrm>
            <a:off x="739210" y="5790007"/>
            <a:ext cx="16583891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5400" spc="224" dirty="0">
                <a:latin typeface="Raleway"/>
                <a:ea typeface="Raleway"/>
                <a:cs typeface="Raleway"/>
                <a:sym typeface="Raleway"/>
              </a:rPr>
              <a:t>Healing-Centered Leadership is the ability to recognize pressure, stay aware of your response, and choose a leadership stance that creates stability, trust, and forward movement.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591077" y="4058543"/>
            <a:ext cx="13181521" cy="1035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59"/>
              </a:lnSpc>
            </a:pPr>
            <a:r>
              <a:rPr lang="en-US" sz="7131" b="1" spc="70" dirty="0">
                <a:solidFill>
                  <a:srgbClr val="FFFFFF"/>
                </a:solidFill>
                <a:latin typeface="Playfair Display Bold Italics"/>
                <a:ea typeface="Playfair Display Bold Italics"/>
                <a:cs typeface="Playfair Display Bold Italics"/>
                <a:sym typeface="Playfair Display Bold Italics"/>
              </a:rPr>
              <a:t>Healing-Centered Leadership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F3CD6E-E4AD-84A1-3172-B66EFB9957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367" y="250180"/>
            <a:ext cx="2141071" cy="143109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86000" y="124692"/>
            <a:ext cx="13716000" cy="957349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1191" t="-658" r="-8509" b="-58975"/>
            </a:stretch>
          </a:blipFill>
        </p:spPr>
        <p:txBody>
          <a:bodyPr/>
          <a:lstStyle/>
          <a:p>
            <a:endParaRPr lang="en-US" sz="2531"/>
          </a:p>
        </p:txBody>
      </p:sp>
      <p:grpSp>
        <p:nvGrpSpPr>
          <p:cNvPr id="3" name="Group 3"/>
          <p:cNvGrpSpPr/>
          <p:nvPr/>
        </p:nvGrpSpPr>
        <p:grpSpPr>
          <a:xfrm>
            <a:off x="3314700" y="3914919"/>
            <a:ext cx="3586688" cy="4764177"/>
            <a:chOff x="0" y="0"/>
            <a:chExt cx="1201754" cy="159628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01754" cy="1596282"/>
            </a:xfrm>
            <a:custGeom>
              <a:avLst/>
              <a:gdLst/>
              <a:ahLst/>
              <a:cxnLst/>
              <a:rect l="l" t="t" r="r" b="b"/>
              <a:pathLst>
                <a:path w="1201754" h="1596282">
                  <a:moveTo>
                    <a:pt x="48567" y="0"/>
                  </a:moveTo>
                  <a:lnTo>
                    <a:pt x="1153187" y="0"/>
                  </a:lnTo>
                  <a:cubicBezTo>
                    <a:pt x="1166068" y="0"/>
                    <a:pt x="1178421" y="5117"/>
                    <a:pt x="1187529" y="14225"/>
                  </a:cubicBezTo>
                  <a:cubicBezTo>
                    <a:pt x="1196637" y="23333"/>
                    <a:pt x="1201754" y="35686"/>
                    <a:pt x="1201754" y="48567"/>
                  </a:cubicBezTo>
                  <a:lnTo>
                    <a:pt x="1201754" y="1547716"/>
                  </a:lnTo>
                  <a:cubicBezTo>
                    <a:pt x="1201754" y="1560596"/>
                    <a:pt x="1196637" y="1572949"/>
                    <a:pt x="1187529" y="1582057"/>
                  </a:cubicBezTo>
                  <a:cubicBezTo>
                    <a:pt x="1178421" y="1591165"/>
                    <a:pt x="1166068" y="1596282"/>
                    <a:pt x="1153187" y="1596282"/>
                  </a:cubicBezTo>
                  <a:lnTo>
                    <a:pt x="48567" y="1596282"/>
                  </a:lnTo>
                  <a:cubicBezTo>
                    <a:pt x="35686" y="1596282"/>
                    <a:pt x="23333" y="1591165"/>
                    <a:pt x="14225" y="1582057"/>
                  </a:cubicBezTo>
                  <a:cubicBezTo>
                    <a:pt x="5117" y="1572949"/>
                    <a:pt x="0" y="1560596"/>
                    <a:pt x="0" y="1547716"/>
                  </a:cubicBezTo>
                  <a:lnTo>
                    <a:pt x="0" y="48567"/>
                  </a:lnTo>
                  <a:cubicBezTo>
                    <a:pt x="0" y="35686"/>
                    <a:pt x="5117" y="23333"/>
                    <a:pt x="14225" y="14225"/>
                  </a:cubicBezTo>
                  <a:cubicBezTo>
                    <a:pt x="23333" y="5117"/>
                    <a:pt x="35686" y="0"/>
                    <a:pt x="4856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03B6B6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 sz="2531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350656" y="3914919"/>
            <a:ext cx="3586688" cy="4764177"/>
            <a:chOff x="0" y="0"/>
            <a:chExt cx="1201754" cy="159628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01754" cy="1596282"/>
            </a:xfrm>
            <a:custGeom>
              <a:avLst/>
              <a:gdLst/>
              <a:ahLst/>
              <a:cxnLst/>
              <a:rect l="l" t="t" r="r" b="b"/>
              <a:pathLst>
                <a:path w="1201754" h="1596282">
                  <a:moveTo>
                    <a:pt x="48567" y="0"/>
                  </a:moveTo>
                  <a:lnTo>
                    <a:pt x="1153187" y="0"/>
                  </a:lnTo>
                  <a:cubicBezTo>
                    <a:pt x="1166068" y="0"/>
                    <a:pt x="1178421" y="5117"/>
                    <a:pt x="1187529" y="14225"/>
                  </a:cubicBezTo>
                  <a:cubicBezTo>
                    <a:pt x="1196637" y="23333"/>
                    <a:pt x="1201754" y="35686"/>
                    <a:pt x="1201754" y="48567"/>
                  </a:cubicBezTo>
                  <a:lnTo>
                    <a:pt x="1201754" y="1547716"/>
                  </a:lnTo>
                  <a:cubicBezTo>
                    <a:pt x="1201754" y="1560596"/>
                    <a:pt x="1196637" y="1572949"/>
                    <a:pt x="1187529" y="1582057"/>
                  </a:cubicBezTo>
                  <a:cubicBezTo>
                    <a:pt x="1178421" y="1591165"/>
                    <a:pt x="1166068" y="1596282"/>
                    <a:pt x="1153187" y="1596282"/>
                  </a:cubicBezTo>
                  <a:lnTo>
                    <a:pt x="48567" y="1596282"/>
                  </a:lnTo>
                  <a:cubicBezTo>
                    <a:pt x="35686" y="1596282"/>
                    <a:pt x="23333" y="1591165"/>
                    <a:pt x="14225" y="1582057"/>
                  </a:cubicBezTo>
                  <a:cubicBezTo>
                    <a:pt x="5117" y="1572949"/>
                    <a:pt x="0" y="1560596"/>
                    <a:pt x="0" y="1547716"/>
                  </a:cubicBezTo>
                  <a:lnTo>
                    <a:pt x="0" y="48567"/>
                  </a:lnTo>
                  <a:cubicBezTo>
                    <a:pt x="0" y="35686"/>
                    <a:pt x="5117" y="23333"/>
                    <a:pt x="14225" y="14225"/>
                  </a:cubicBezTo>
                  <a:cubicBezTo>
                    <a:pt x="23333" y="5117"/>
                    <a:pt x="35686" y="0"/>
                    <a:pt x="4856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03B6B6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 sz="2531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1392759" y="3914919"/>
            <a:ext cx="3586688" cy="4764177"/>
            <a:chOff x="0" y="0"/>
            <a:chExt cx="1201754" cy="159628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201754" cy="1596282"/>
            </a:xfrm>
            <a:custGeom>
              <a:avLst/>
              <a:gdLst/>
              <a:ahLst/>
              <a:cxnLst/>
              <a:rect l="l" t="t" r="r" b="b"/>
              <a:pathLst>
                <a:path w="1201754" h="1596282">
                  <a:moveTo>
                    <a:pt x="48567" y="0"/>
                  </a:moveTo>
                  <a:lnTo>
                    <a:pt x="1153187" y="0"/>
                  </a:lnTo>
                  <a:cubicBezTo>
                    <a:pt x="1166068" y="0"/>
                    <a:pt x="1178421" y="5117"/>
                    <a:pt x="1187529" y="14225"/>
                  </a:cubicBezTo>
                  <a:cubicBezTo>
                    <a:pt x="1196637" y="23333"/>
                    <a:pt x="1201754" y="35686"/>
                    <a:pt x="1201754" y="48567"/>
                  </a:cubicBezTo>
                  <a:lnTo>
                    <a:pt x="1201754" y="1547716"/>
                  </a:lnTo>
                  <a:cubicBezTo>
                    <a:pt x="1201754" y="1560596"/>
                    <a:pt x="1196637" y="1572949"/>
                    <a:pt x="1187529" y="1582057"/>
                  </a:cubicBezTo>
                  <a:cubicBezTo>
                    <a:pt x="1178421" y="1591165"/>
                    <a:pt x="1166068" y="1596282"/>
                    <a:pt x="1153187" y="1596282"/>
                  </a:cubicBezTo>
                  <a:lnTo>
                    <a:pt x="48567" y="1596282"/>
                  </a:lnTo>
                  <a:cubicBezTo>
                    <a:pt x="35686" y="1596282"/>
                    <a:pt x="23333" y="1591165"/>
                    <a:pt x="14225" y="1582057"/>
                  </a:cubicBezTo>
                  <a:cubicBezTo>
                    <a:pt x="5117" y="1572949"/>
                    <a:pt x="0" y="1560596"/>
                    <a:pt x="0" y="1547716"/>
                  </a:cubicBezTo>
                  <a:lnTo>
                    <a:pt x="0" y="48567"/>
                  </a:lnTo>
                  <a:cubicBezTo>
                    <a:pt x="0" y="35686"/>
                    <a:pt x="5117" y="23333"/>
                    <a:pt x="14225" y="14225"/>
                  </a:cubicBezTo>
                  <a:cubicBezTo>
                    <a:pt x="23333" y="5117"/>
                    <a:pt x="35686" y="0"/>
                    <a:pt x="4856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03B6B6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 sz="2531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4296910" y="402838"/>
            <a:ext cx="9700329" cy="328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17"/>
              </a:lnSpc>
            </a:pPr>
            <a:r>
              <a:rPr lang="en-US" sz="5629" b="1" dirty="0">
                <a:gradFill>
                  <a:gsLst>
                    <a:gs pos="0">
                      <a:srgbClr val="000000">
                        <a:alpha val="100000"/>
                      </a:srgbClr>
                    </a:gs>
                    <a:gs pos="100000">
                      <a:srgbClr val="037B7B">
                        <a:alpha val="100000"/>
                      </a:srgbClr>
                    </a:gs>
                  </a:gsLst>
                  <a:lin ang="0"/>
                </a:gradFill>
                <a:latin typeface="Raleway Bold"/>
                <a:ea typeface="Raleway Bold"/>
                <a:cs typeface="Raleway Bold"/>
                <a:sym typeface="Raleway Bold"/>
              </a:rPr>
              <a:t>WHEREEVER THERE IS </a:t>
            </a:r>
          </a:p>
          <a:p>
            <a:pPr algn="ctr">
              <a:lnSpc>
                <a:spcPts val="6417"/>
              </a:lnSpc>
            </a:pPr>
            <a:r>
              <a:rPr lang="en-US" sz="5629" b="1" u="sng" dirty="0">
                <a:gradFill>
                  <a:gsLst>
                    <a:gs pos="0">
                      <a:srgbClr val="000000">
                        <a:alpha val="100000"/>
                      </a:srgbClr>
                    </a:gs>
                    <a:gs pos="100000">
                      <a:srgbClr val="037B7B">
                        <a:alpha val="100000"/>
                      </a:srgbClr>
                    </a:gs>
                  </a:gsLst>
                  <a:lin ang="0"/>
                </a:gradFill>
                <a:latin typeface="Raleway Bold"/>
                <a:ea typeface="Raleway Bold"/>
                <a:cs typeface="Raleway Bold"/>
                <a:sym typeface="Raleway Bold"/>
              </a:rPr>
              <a:t>PRESSURE </a:t>
            </a:r>
          </a:p>
          <a:p>
            <a:pPr algn="ctr">
              <a:lnSpc>
                <a:spcPts val="6417"/>
              </a:lnSpc>
            </a:pPr>
            <a:r>
              <a:rPr lang="en-US" sz="5629" b="1" dirty="0">
                <a:gradFill>
                  <a:gsLst>
                    <a:gs pos="0">
                      <a:srgbClr val="000000">
                        <a:alpha val="100000"/>
                      </a:srgbClr>
                    </a:gs>
                    <a:gs pos="100000">
                      <a:srgbClr val="037B7B">
                        <a:alpha val="100000"/>
                      </a:srgbClr>
                    </a:gs>
                  </a:gsLst>
                  <a:lin ang="0"/>
                </a:gradFill>
                <a:latin typeface="Raleway Bold"/>
                <a:ea typeface="Raleway Bold"/>
                <a:cs typeface="Raleway Bold"/>
                <a:sym typeface="Raleway Bold"/>
              </a:rPr>
              <a:t>THERE’S SOME LEVEL OF </a:t>
            </a:r>
          </a:p>
          <a:p>
            <a:pPr algn="ctr">
              <a:lnSpc>
                <a:spcPts val="6417"/>
              </a:lnSpc>
            </a:pPr>
            <a:r>
              <a:rPr lang="en-US" sz="5629" b="1" u="sng" dirty="0">
                <a:gradFill>
                  <a:gsLst>
                    <a:gs pos="0">
                      <a:srgbClr val="000000">
                        <a:alpha val="100000"/>
                      </a:srgbClr>
                    </a:gs>
                    <a:gs pos="100000">
                      <a:srgbClr val="037B7B">
                        <a:alpha val="100000"/>
                      </a:srgbClr>
                    </a:gs>
                  </a:gsLst>
                  <a:lin ang="0"/>
                </a:gradFill>
                <a:latin typeface="Raleway Bold"/>
                <a:ea typeface="Raleway Bold"/>
                <a:cs typeface="Raleway Bold"/>
                <a:sym typeface="Raleway Bold"/>
              </a:rPr>
              <a:t>POWERPLAY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710820" y="4358842"/>
            <a:ext cx="2794448" cy="32712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30"/>
              </a:lnSpc>
            </a:pPr>
            <a:r>
              <a:rPr lang="en-US" sz="3936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POWER MOVE 1:</a:t>
            </a:r>
          </a:p>
          <a:p>
            <a:pPr algn="ctr">
              <a:lnSpc>
                <a:spcPts val="4330"/>
              </a:lnSpc>
            </a:pPr>
            <a:endParaRPr lang="en-US" sz="3936" b="1" dirty="0">
              <a:solidFill>
                <a:srgbClr val="FFFFFF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ctr">
              <a:lnSpc>
                <a:spcPts val="4330"/>
              </a:lnSpc>
            </a:pPr>
            <a:r>
              <a:rPr lang="en-US" sz="28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REGULATE YOURSELF FIRST</a:t>
            </a:r>
            <a:endParaRPr lang="en-US" sz="2800" b="1" dirty="0">
              <a:solidFill>
                <a:srgbClr val="FFFFFF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508075" y="6052972"/>
            <a:ext cx="3429269" cy="130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88"/>
              </a:lnSpc>
            </a:pPr>
            <a:r>
              <a:rPr lang="en-US" sz="308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CREATE PREDICTABILITY FOR OTHERS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778897" y="4326082"/>
            <a:ext cx="2975448" cy="3285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0"/>
              </a:lnSpc>
            </a:pPr>
            <a:r>
              <a:rPr lang="en-US" sz="3936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POWER MOVE 3:</a:t>
            </a:r>
          </a:p>
          <a:p>
            <a:pPr algn="ctr">
              <a:lnSpc>
                <a:spcPts val="4330"/>
              </a:lnSpc>
            </a:pPr>
            <a:endParaRPr lang="en-US" sz="3936" b="1" dirty="0">
              <a:solidFill>
                <a:srgbClr val="FFFFFF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ctr">
              <a:lnSpc>
                <a:spcPts val="4330"/>
              </a:lnSpc>
            </a:pPr>
            <a:r>
              <a:rPr lang="en-US" sz="32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LEAD FROM STRENGTH, NOT SURVIVAL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686545" y="4396942"/>
            <a:ext cx="2914910" cy="110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0"/>
              </a:lnSpc>
            </a:pPr>
            <a:r>
              <a:rPr lang="en-US" sz="3936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POWER MOVE 2: </a:t>
            </a:r>
          </a:p>
        </p:txBody>
      </p:sp>
      <p:sp>
        <p:nvSpPr>
          <p:cNvPr id="19" name="Freeform 19"/>
          <p:cNvSpPr/>
          <p:nvPr/>
        </p:nvSpPr>
        <p:spPr>
          <a:xfrm>
            <a:off x="2640995" y="411487"/>
            <a:ext cx="1347411" cy="899092"/>
          </a:xfrm>
          <a:custGeom>
            <a:avLst/>
            <a:gdLst/>
            <a:ahLst/>
            <a:cxnLst/>
            <a:rect l="l" t="t" r="r" b="b"/>
            <a:pathLst>
              <a:path w="958159" h="639354">
                <a:moveTo>
                  <a:pt x="0" y="0"/>
                </a:moveTo>
                <a:lnTo>
                  <a:pt x="958160" y="0"/>
                </a:lnTo>
                <a:lnTo>
                  <a:pt x="958160" y="639353"/>
                </a:lnTo>
                <a:lnTo>
                  <a:pt x="0" y="6393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76" r="-76"/>
            </a:stretch>
          </a:blipFill>
        </p:spPr>
        <p:txBody>
          <a:bodyPr/>
          <a:lstStyle/>
          <a:p>
            <a:endParaRPr lang="en-US" sz="2531"/>
          </a:p>
        </p:txBody>
      </p:sp>
      <p:sp>
        <p:nvSpPr>
          <p:cNvPr id="20" name="Freeform 20"/>
          <p:cNvSpPr/>
          <p:nvPr/>
        </p:nvSpPr>
        <p:spPr>
          <a:xfrm>
            <a:off x="3533655" y="1028700"/>
            <a:ext cx="999053" cy="666641"/>
          </a:xfrm>
          <a:custGeom>
            <a:avLst/>
            <a:gdLst/>
            <a:ahLst/>
            <a:cxnLst/>
            <a:rect l="l" t="t" r="r" b="b"/>
            <a:pathLst>
              <a:path w="710438" h="474056">
                <a:moveTo>
                  <a:pt x="0" y="0"/>
                </a:moveTo>
                <a:lnTo>
                  <a:pt x="710438" y="0"/>
                </a:lnTo>
                <a:lnTo>
                  <a:pt x="710438" y="474056"/>
                </a:lnTo>
                <a:lnTo>
                  <a:pt x="0" y="47405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5" r="-45"/>
            </a:stretch>
          </a:blipFill>
        </p:spPr>
        <p:txBody>
          <a:bodyPr/>
          <a:lstStyle/>
          <a:p>
            <a:endParaRPr lang="en-US" sz="2531"/>
          </a:p>
        </p:txBody>
      </p:sp>
      <p:sp>
        <p:nvSpPr>
          <p:cNvPr id="21" name="Freeform 21"/>
          <p:cNvSpPr/>
          <p:nvPr/>
        </p:nvSpPr>
        <p:spPr>
          <a:xfrm>
            <a:off x="2640994" y="1588374"/>
            <a:ext cx="1229085" cy="819390"/>
          </a:xfrm>
          <a:custGeom>
            <a:avLst/>
            <a:gdLst/>
            <a:ahLst/>
            <a:cxnLst/>
            <a:rect l="l" t="t" r="r" b="b"/>
            <a:pathLst>
              <a:path w="874016" h="582677">
                <a:moveTo>
                  <a:pt x="0" y="0"/>
                </a:moveTo>
                <a:lnTo>
                  <a:pt x="874016" y="0"/>
                </a:lnTo>
                <a:lnTo>
                  <a:pt x="874016" y="582677"/>
                </a:lnTo>
                <a:lnTo>
                  <a:pt x="0" y="58267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sz="2531"/>
          </a:p>
        </p:txBody>
      </p:sp>
      <p:sp>
        <p:nvSpPr>
          <p:cNvPr id="22" name="Freeform 22"/>
          <p:cNvSpPr/>
          <p:nvPr/>
        </p:nvSpPr>
        <p:spPr>
          <a:xfrm>
            <a:off x="3533655" y="2256722"/>
            <a:ext cx="999053" cy="712052"/>
          </a:xfrm>
          <a:custGeom>
            <a:avLst/>
            <a:gdLst/>
            <a:ahLst/>
            <a:cxnLst/>
            <a:rect l="l" t="t" r="r" b="b"/>
            <a:pathLst>
              <a:path w="710438" h="506348">
                <a:moveTo>
                  <a:pt x="0" y="0"/>
                </a:moveTo>
                <a:lnTo>
                  <a:pt x="710438" y="0"/>
                </a:lnTo>
                <a:lnTo>
                  <a:pt x="710438" y="506348"/>
                </a:lnTo>
                <a:lnTo>
                  <a:pt x="0" y="50634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3405" r="-3405"/>
            </a:stretch>
          </a:blipFill>
        </p:spPr>
        <p:txBody>
          <a:bodyPr/>
          <a:lstStyle/>
          <a:p>
            <a:endParaRPr lang="en-US" sz="2531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D523B91-681F-5111-B24B-4085F55AA2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633" y="313151"/>
            <a:ext cx="2141071" cy="143109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0302D9-616C-0536-953A-6269F45041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>
            <a:extLst>
              <a:ext uri="{FF2B5EF4-FFF2-40B4-BE49-F238E27FC236}">
                <a16:creationId xmlns:a16="http://schemas.microsoft.com/office/drawing/2014/main" id="{AC96A72A-F62A-1D97-7C60-03DE03662C96}"/>
              </a:ext>
            </a:extLst>
          </p:cNvPr>
          <p:cNvSpPr/>
          <p:nvPr/>
        </p:nvSpPr>
        <p:spPr>
          <a:xfrm>
            <a:off x="245367" y="3404119"/>
            <a:ext cx="17571578" cy="6216075"/>
          </a:xfrm>
          <a:prstGeom prst="rect">
            <a:avLst/>
          </a:prstGeom>
          <a:solidFill>
            <a:srgbClr val="1AC8DB">
              <a:alpha val="97647"/>
            </a:srgbClr>
          </a:solidFill>
        </p:spPr>
        <p:txBody>
          <a:bodyPr/>
          <a:lstStyle/>
          <a:p>
            <a:endParaRPr lang="en-US" sz="2531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703312A2-1433-4322-11DB-2DA7CC344872}"/>
              </a:ext>
            </a:extLst>
          </p:cNvPr>
          <p:cNvSpPr txBox="1"/>
          <p:nvPr/>
        </p:nvSpPr>
        <p:spPr>
          <a:xfrm>
            <a:off x="2386438" y="5492328"/>
            <a:ext cx="13181521" cy="3274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59"/>
              </a:lnSpc>
            </a:pPr>
            <a:r>
              <a:rPr lang="en-US" sz="7131" b="1" spc="70" dirty="0">
                <a:solidFill>
                  <a:srgbClr val="FFFFFF"/>
                </a:solidFill>
                <a:latin typeface="Playfair Display Bold Italics"/>
                <a:ea typeface="Playfair Display Bold Italics"/>
                <a:cs typeface="Playfair Display Bold Italics"/>
                <a:sym typeface="Playfair Display Bold Italics"/>
              </a:rPr>
              <a:t>You cannot lead a moment well</a:t>
            </a:r>
          </a:p>
          <a:p>
            <a:pPr algn="ctr">
              <a:lnSpc>
                <a:spcPts val="8559"/>
              </a:lnSpc>
            </a:pPr>
            <a:r>
              <a:rPr lang="en-US" sz="7131" b="1" spc="70" dirty="0">
                <a:solidFill>
                  <a:srgbClr val="FFFFFF"/>
                </a:solidFill>
                <a:latin typeface="Playfair Display Bold Italics"/>
                <a:ea typeface="Playfair Display Bold Italics"/>
                <a:cs typeface="Playfair Display Bold Italics"/>
                <a:sym typeface="Playfair Display Bold Italics"/>
              </a:rPr>
              <a:t>if you haven’t first led yourself in that moment.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FD4525-0381-1E57-676D-E75EF76C80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367" y="250180"/>
            <a:ext cx="2141071" cy="14310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2F1C9F-23E3-9044-4DDD-F6E8BAE44D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8509" y="2302794"/>
            <a:ext cx="5430981" cy="28407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3697AD-4110-8060-E13F-B1A8EC3A16E1}"/>
              </a:ext>
            </a:extLst>
          </p:cNvPr>
          <p:cNvSpPr txBox="1"/>
          <p:nvPr/>
        </p:nvSpPr>
        <p:spPr>
          <a:xfrm>
            <a:off x="3275462" y="685459"/>
            <a:ext cx="12610531" cy="1445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5217"/>
              </a:lnSpc>
            </a:pPr>
            <a:r>
              <a:rPr lang="en-US" sz="5400" b="1" spc="271" dirty="0">
                <a:latin typeface="Agrandir Tight Bold"/>
              </a:rPr>
              <a:t>POWER MOVE 1: REGULATE YOURSELF FIRST</a:t>
            </a:r>
          </a:p>
        </p:txBody>
      </p:sp>
    </p:spTree>
    <p:extLst>
      <p:ext uri="{BB962C8B-B14F-4D97-AF65-F5344CB8AC3E}">
        <p14:creationId xmlns:p14="http://schemas.microsoft.com/office/powerpoint/2010/main" val="77047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BA2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08262D-E555-AAD4-6EA5-EE057B9DE0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ED9BBB6D-B96E-CC49-728A-45F63FC1D040}"/>
              </a:ext>
            </a:extLst>
          </p:cNvPr>
          <p:cNvGrpSpPr/>
          <p:nvPr/>
        </p:nvGrpSpPr>
        <p:grpSpPr>
          <a:xfrm>
            <a:off x="5158344" y="189781"/>
            <a:ext cx="12782198" cy="10097219"/>
            <a:chOff x="0" y="0"/>
            <a:chExt cx="3719573" cy="2653668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85DFA0DB-01C2-8C52-E73D-C503D76AC920}"/>
                </a:ext>
              </a:extLst>
            </p:cNvPr>
            <p:cNvSpPr/>
            <p:nvPr/>
          </p:nvSpPr>
          <p:spPr>
            <a:xfrm>
              <a:off x="0" y="0"/>
              <a:ext cx="3719573" cy="2594266"/>
            </a:xfrm>
            <a:custGeom>
              <a:avLst/>
              <a:gdLst/>
              <a:ahLst/>
              <a:cxnLst/>
              <a:rect l="l" t="t" r="r" b="b"/>
              <a:pathLst>
                <a:path w="3719573" h="2653668">
                  <a:moveTo>
                    <a:pt x="23024" y="0"/>
                  </a:moveTo>
                  <a:lnTo>
                    <a:pt x="3696549" y="0"/>
                  </a:lnTo>
                  <a:cubicBezTo>
                    <a:pt x="3709265" y="0"/>
                    <a:pt x="3719573" y="10308"/>
                    <a:pt x="3719573" y="23024"/>
                  </a:cubicBezTo>
                  <a:lnTo>
                    <a:pt x="3719573" y="2630644"/>
                  </a:lnTo>
                  <a:cubicBezTo>
                    <a:pt x="3719573" y="2636750"/>
                    <a:pt x="3717147" y="2642607"/>
                    <a:pt x="3712830" y="2646924"/>
                  </a:cubicBezTo>
                  <a:cubicBezTo>
                    <a:pt x="3708512" y="2651242"/>
                    <a:pt x="3702655" y="2653668"/>
                    <a:pt x="3696549" y="2653668"/>
                  </a:cubicBezTo>
                  <a:lnTo>
                    <a:pt x="23024" y="2653668"/>
                  </a:lnTo>
                  <a:cubicBezTo>
                    <a:pt x="10308" y="2653668"/>
                    <a:pt x="0" y="2643360"/>
                    <a:pt x="0" y="2630644"/>
                  </a:cubicBezTo>
                  <a:lnTo>
                    <a:pt x="0" y="23024"/>
                  </a:lnTo>
                  <a:cubicBezTo>
                    <a:pt x="0" y="16918"/>
                    <a:pt x="2426" y="11061"/>
                    <a:pt x="6744" y="6744"/>
                  </a:cubicBezTo>
                  <a:cubicBezTo>
                    <a:pt x="11061" y="2426"/>
                    <a:pt x="16918" y="0"/>
                    <a:pt x="2302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5CBEFED1-8FD1-13C6-D369-835E59E12926}"/>
                </a:ext>
              </a:extLst>
            </p:cNvPr>
            <p:cNvSpPr txBox="1"/>
            <p:nvPr/>
          </p:nvSpPr>
          <p:spPr>
            <a:xfrm>
              <a:off x="0" y="9525"/>
              <a:ext cx="3719573" cy="26441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23"/>
                </a:lnSpc>
              </a:pPr>
              <a:endParaRPr/>
            </a:p>
          </p:txBody>
        </p:sp>
      </p:grpSp>
      <p:sp>
        <p:nvSpPr>
          <p:cNvPr id="13" name="TextBox 13">
            <a:extLst>
              <a:ext uri="{FF2B5EF4-FFF2-40B4-BE49-F238E27FC236}">
                <a16:creationId xmlns:a16="http://schemas.microsoft.com/office/drawing/2014/main" id="{4C1E849D-ED4D-4E8F-2094-94B995BEC2E4}"/>
              </a:ext>
            </a:extLst>
          </p:cNvPr>
          <p:cNvSpPr txBox="1"/>
          <p:nvPr/>
        </p:nvSpPr>
        <p:spPr>
          <a:xfrm>
            <a:off x="212080" y="8585124"/>
            <a:ext cx="4932651" cy="6186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48"/>
              </a:lnSpc>
              <a:spcBef>
                <a:spcPct val="0"/>
              </a:spcBef>
            </a:pPr>
            <a:r>
              <a:rPr lang="en-US" sz="3897" b="1" u="none" strike="noStrike" spc="167" dirty="0">
                <a:solidFill>
                  <a:srgbClr val="FFFFFF"/>
                </a:solidFill>
                <a:latin typeface="Kabel Ultra-Bold"/>
                <a:ea typeface="Kabel Ultra-Bold"/>
                <a:cs typeface="Kabel Ultra-Bold"/>
                <a:sym typeface="Kabel Ultra-Bold"/>
              </a:rPr>
              <a:t>#AfterschoolSYM2026</a:t>
            </a:r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E1C6D170-EE6B-15C6-B50C-0AF129E71FA7}"/>
              </a:ext>
            </a:extLst>
          </p:cNvPr>
          <p:cNvSpPr/>
          <p:nvPr/>
        </p:nvSpPr>
        <p:spPr>
          <a:xfrm>
            <a:off x="236433" y="118087"/>
            <a:ext cx="4744161" cy="5930552"/>
          </a:xfrm>
          <a:custGeom>
            <a:avLst/>
            <a:gdLst/>
            <a:ahLst/>
            <a:cxnLst/>
            <a:rect l="l" t="t" r="r" b="b"/>
            <a:pathLst>
              <a:path w="4744161" h="5930552">
                <a:moveTo>
                  <a:pt x="0" y="0"/>
                </a:moveTo>
                <a:lnTo>
                  <a:pt x="4744161" y="0"/>
                </a:lnTo>
                <a:lnTo>
                  <a:pt x="4744161" y="5930552"/>
                </a:lnTo>
                <a:lnTo>
                  <a:pt x="0" y="59305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0DA64FEC-ABD8-A177-5586-52C979788350}"/>
              </a:ext>
            </a:extLst>
          </p:cNvPr>
          <p:cNvSpPr txBox="1"/>
          <p:nvPr/>
        </p:nvSpPr>
        <p:spPr>
          <a:xfrm>
            <a:off x="172628" y="7313701"/>
            <a:ext cx="4828326" cy="403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594"/>
              </a:lnSpc>
              <a:spcBef>
                <a:spcPct val="0"/>
              </a:spcBef>
            </a:pPr>
            <a:r>
              <a:rPr lang="en-US" sz="2495" b="1" u="none" strike="noStrike" spc="174" dirty="0">
                <a:solidFill>
                  <a:srgbClr val="FFFFFF"/>
                </a:solidFill>
                <a:latin typeface="Agrandir Tight Bold"/>
                <a:ea typeface="Agrandir Tight Bold"/>
                <a:cs typeface="Agrandir Tight Bold"/>
                <a:sym typeface="Agrandir Tight Bold"/>
              </a:rPr>
              <a:t>Prime Time Palm Beach County </a:t>
            </a: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F886D123-F93B-E3EE-8C08-3FA85903DB06}"/>
              </a:ext>
            </a:extLst>
          </p:cNvPr>
          <p:cNvSpPr txBox="1"/>
          <p:nvPr/>
        </p:nvSpPr>
        <p:spPr>
          <a:xfrm>
            <a:off x="148221" y="7803113"/>
            <a:ext cx="4633137" cy="6957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712"/>
              </a:lnSpc>
              <a:spcBef>
                <a:spcPct val="0"/>
              </a:spcBef>
            </a:pPr>
            <a:r>
              <a:rPr lang="en-US" sz="2608" b="1" u="none" strike="noStrike" spc="182" dirty="0">
                <a:solidFill>
                  <a:srgbClr val="FFFFFF"/>
                </a:solidFill>
                <a:latin typeface="Agrandir Tight Bold"/>
                <a:ea typeface="Agrandir Tight Bold"/>
                <a:cs typeface="Agrandir Tight Bold"/>
                <a:sym typeface="Agrandir Tight Bold"/>
              </a:rPr>
              <a:t>Afterschool Symposium 2026</a:t>
            </a: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C14499BE-FECD-7548-EDB3-C5ADF0AAD1B0}"/>
              </a:ext>
            </a:extLst>
          </p:cNvPr>
          <p:cNvSpPr txBox="1"/>
          <p:nvPr/>
        </p:nvSpPr>
        <p:spPr>
          <a:xfrm>
            <a:off x="172628" y="6850808"/>
            <a:ext cx="4871770" cy="3975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088"/>
              </a:lnSpc>
              <a:spcBef>
                <a:spcPct val="0"/>
              </a:spcBef>
            </a:pPr>
            <a:r>
              <a:rPr lang="en-US" sz="2833" b="1" u="none" strike="noStrike" spc="121" dirty="0">
                <a:solidFill>
                  <a:srgbClr val="FFFFFF"/>
                </a:solidFill>
                <a:latin typeface="Kabel Ultra-Bold"/>
                <a:ea typeface="Kabel Ultra-Bold"/>
                <a:cs typeface="Kabel Ultra-Bold"/>
                <a:sym typeface="Kabel Ultra-Bold"/>
              </a:rPr>
              <a:t>25 Years of Afterschool Excellence</a:t>
            </a: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24937C1C-0427-512C-5658-A2363A465B02}"/>
              </a:ext>
            </a:extLst>
          </p:cNvPr>
          <p:cNvSpPr txBox="1"/>
          <p:nvPr/>
        </p:nvSpPr>
        <p:spPr>
          <a:xfrm>
            <a:off x="148221" y="6003818"/>
            <a:ext cx="4982898" cy="866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91"/>
              </a:lnSpc>
              <a:spcBef>
                <a:spcPct val="0"/>
              </a:spcBef>
            </a:pPr>
            <a:r>
              <a:rPr lang="en-US" sz="5405" b="1" u="none" strike="noStrike" spc="232" dirty="0">
                <a:solidFill>
                  <a:srgbClr val="FFFFFF"/>
                </a:solidFill>
                <a:latin typeface="Kabel Ultra-Bold"/>
                <a:ea typeface="Kabel Ultra-Bold"/>
                <a:cs typeface="Kabel Ultra-Bold"/>
                <a:sym typeface="Kabel Ultra-Bold"/>
              </a:rPr>
              <a:t>Lighting the Way: </a:t>
            </a:r>
          </a:p>
        </p:txBody>
      </p:sp>
      <p:sp>
        <p:nvSpPr>
          <p:cNvPr id="32" name="TextBox 7">
            <a:extLst>
              <a:ext uri="{FF2B5EF4-FFF2-40B4-BE49-F238E27FC236}">
                <a16:creationId xmlns:a16="http://schemas.microsoft.com/office/drawing/2014/main" id="{3F69523F-A4D0-A103-DAE4-E3662DBE0C48}"/>
              </a:ext>
            </a:extLst>
          </p:cNvPr>
          <p:cNvSpPr txBox="1"/>
          <p:nvPr/>
        </p:nvSpPr>
        <p:spPr>
          <a:xfrm>
            <a:off x="6374172" y="634360"/>
            <a:ext cx="10350542" cy="13737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217"/>
              </a:lnSpc>
            </a:pPr>
            <a:r>
              <a:rPr lang="en-US" sz="4800" b="1" spc="271" dirty="0">
                <a:latin typeface="Agrandir Tight Bold"/>
              </a:rPr>
              <a:t>POWER MOVE 1: REGULATE YOURSELF FIRST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6085F2-772F-D274-2A62-2213B464EE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9331" y="236929"/>
            <a:ext cx="1661849" cy="11107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5ADD1D-784A-7F90-E58F-52DEAB697EF5}"/>
              </a:ext>
            </a:extLst>
          </p:cNvPr>
          <p:cNvSpPr txBox="1"/>
          <p:nvPr/>
        </p:nvSpPr>
        <p:spPr>
          <a:xfrm>
            <a:off x="8045082" y="2008069"/>
            <a:ext cx="700872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“Regulation before Resolution.”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6805CA-AB8B-EC74-0CDE-A2CE02CE38BD}"/>
              </a:ext>
            </a:extLst>
          </p:cNvPr>
          <p:cNvSpPr txBox="1"/>
          <p:nvPr/>
        </p:nvSpPr>
        <p:spPr>
          <a:xfrm>
            <a:off x="5508105" y="6436849"/>
            <a:ext cx="1194862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/>
              <a:t>…if you are dysregulated, overwhelmed, frustrated, or triggered…</a:t>
            </a:r>
          </a:p>
          <a:p>
            <a:pPr algn="ctr"/>
            <a:r>
              <a:rPr lang="en-US" sz="4800" dirty="0"/>
              <a:t>your response is no longer intentional.</a:t>
            </a:r>
          </a:p>
          <a:p>
            <a:pPr algn="ctr"/>
            <a:r>
              <a:rPr lang="en-US" sz="4800" b="1" dirty="0"/>
              <a:t>It’s Automatic!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942F6D0-8F36-E1AA-7FE0-87A029623C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2421" y="2964873"/>
            <a:ext cx="5256419" cy="308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090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BA2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1767FC-C8E4-14E6-FB2F-C75B6D5F5F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940704EB-8256-574A-1F3D-D96EBFBCCAA5}"/>
              </a:ext>
            </a:extLst>
          </p:cNvPr>
          <p:cNvGrpSpPr/>
          <p:nvPr/>
        </p:nvGrpSpPr>
        <p:grpSpPr>
          <a:xfrm>
            <a:off x="5158344" y="189781"/>
            <a:ext cx="12782198" cy="10097219"/>
            <a:chOff x="0" y="0"/>
            <a:chExt cx="3719573" cy="2653668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810A1618-95B2-A2A1-E689-FE07A620CFD3}"/>
                </a:ext>
              </a:extLst>
            </p:cNvPr>
            <p:cNvSpPr/>
            <p:nvPr/>
          </p:nvSpPr>
          <p:spPr>
            <a:xfrm>
              <a:off x="0" y="0"/>
              <a:ext cx="3719573" cy="2594266"/>
            </a:xfrm>
            <a:custGeom>
              <a:avLst/>
              <a:gdLst/>
              <a:ahLst/>
              <a:cxnLst/>
              <a:rect l="l" t="t" r="r" b="b"/>
              <a:pathLst>
                <a:path w="3719573" h="2653668">
                  <a:moveTo>
                    <a:pt x="23024" y="0"/>
                  </a:moveTo>
                  <a:lnTo>
                    <a:pt x="3696549" y="0"/>
                  </a:lnTo>
                  <a:cubicBezTo>
                    <a:pt x="3709265" y="0"/>
                    <a:pt x="3719573" y="10308"/>
                    <a:pt x="3719573" y="23024"/>
                  </a:cubicBezTo>
                  <a:lnTo>
                    <a:pt x="3719573" y="2630644"/>
                  </a:lnTo>
                  <a:cubicBezTo>
                    <a:pt x="3719573" y="2636750"/>
                    <a:pt x="3717147" y="2642607"/>
                    <a:pt x="3712830" y="2646924"/>
                  </a:cubicBezTo>
                  <a:cubicBezTo>
                    <a:pt x="3708512" y="2651242"/>
                    <a:pt x="3702655" y="2653668"/>
                    <a:pt x="3696549" y="2653668"/>
                  </a:cubicBezTo>
                  <a:lnTo>
                    <a:pt x="23024" y="2653668"/>
                  </a:lnTo>
                  <a:cubicBezTo>
                    <a:pt x="10308" y="2653668"/>
                    <a:pt x="0" y="2643360"/>
                    <a:pt x="0" y="2630644"/>
                  </a:cubicBezTo>
                  <a:lnTo>
                    <a:pt x="0" y="23024"/>
                  </a:lnTo>
                  <a:cubicBezTo>
                    <a:pt x="0" y="16918"/>
                    <a:pt x="2426" y="11061"/>
                    <a:pt x="6744" y="6744"/>
                  </a:cubicBezTo>
                  <a:cubicBezTo>
                    <a:pt x="11061" y="2426"/>
                    <a:pt x="16918" y="0"/>
                    <a:pt x="2302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1E8A7D0E-502D-0622-1DF3-FDF22FE69C1D}"/>
                </a:ext>
              </a:extLst>
            </p:cNvPr>
            <p:cNvSpPr txBox="1"/>
            <p:nvPr/>
          </p:nvSpPr>
          <p:spPr>
            <a:xfrm>
              <a:off x="0" y="9525"/>
              <a:ext cx="3719573" cy="26441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23"/>
                </a:lnSpc>
              </a:pPr>
              <a:endParaRPr/>
            </a:p>
          </p:txBody>
        </p:sp>
      </p:grpSp>
      <p:sp>
        <p:nvSpPr>
          <p:cNvPr id="13" name="TextBox 13">
            <a:extLst>
              <a:ext uri="{FF2B5EF4-FFF2-40B4-BE49-F238E27FC236}">
                <a16:creationId xmlns:a16="http://schemas.microsoft.com/office/drawing/2014/main" id="{869B498F-D336-4DC4-3AEA-510665532160}"/>
              </a:ext>
            </a:extLst>
          </p:cNvPr>
          <p:cNvSpPr txBox="1"/>
          <p:nvPr/>
        </p:nvSpPr>
        <p:spPr>
          <a:xfrm>
            <a:off x="212080" y="8585124"/>
            <a:ext cx="4932651" cy="6186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48"/>
              </a:lnSpc>
              <a:spcBef>
                <a:spcPct val="0"/>
              </a:spcBef>
            </a:pPr>
            <a:r>
              <a:rPr lang="en-US" sz="3897" b="1" u="none" strike="noStrike" spc="167" dirty="0">
                <a:solidFill>
                  <a:srgbClr val="FFFFFF"/>
                </a:solidFill>
                <a:latin typeface="Kabel Ultra-Bold"/>
                <a:ea typeface="Kabel Ultra-Bold"/>
                <a:cs typeface="Kabel Ultra-Bold"/>
                <a:sym typeface="Kabel Ultra-Bold"/>
              </a:rPr>
              <a:t>#AfterschoolSYM2026</a:t>
            </a:r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88754D23-43FD-5644-A898-7E5893CE079D}"/>
              </a:ext>
            </a:extLst>
          </p:cNvPr>
          <p:cNvSpPr/>
          <p:nvPr/>
        </p:nvSpPr>
        <p:spPr>
          <a:xfrm>
            <a:off x="236433" y="118087"/>
            <a:ext cx="4744161" cy="5930552"/>
          </a:xfrm>
          <a:custGeom>
            <a:avLst/>
            <a:gdLst/>
            <a:ahLst/>
            <a:cxnLst/>
            <a:rect l="l" t="t" r="r" b="b"/>
            <a:pathLst>
              <a:path w="4744161" h="5930552">
                <a:moveTo>
                  <a:pt x="0" y="0"/>
                </a:moveTo>
                <a:lnTo>
                  <a:pt x="4744161" y="0"/>
                </a:lnTo>
                <a:lnTo>
                  <a:pt x="4744161" y="5930552"/>
                </a:lnTo>
                <a:lnTo>
                  <a:pt x="0" y="59305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D81C1C9E-190F-59C5-1F1C-66D05732C708}"/>
              </a:ext>
            </a:extLst>
          </p:cNvPr>
          <p:cNvSpPr txBox="1"/>
          <p:nvPr/>
        </p:nvSpPr>
        <p:spPr>
          <a:xfrm>
            <a:off x="172628" y="7313701"/>
            <a:ext cx="4828326" cy="403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594"/>
              </a:lnSpc>
              <a:spcBef>
                <a:spcPct val="0"/>
              </a:spcBef>
            </a:pPr>
            <a:r>
              <a:rPr lang="en-US" sz="2495" b="1" u="none" strike="noStrike" spc="174" dirty="0">
                <a:solidFill>
                  <a:srgbClr val="FFFFFF"/>
                </a:solidFill>
                <a:latin typeface="Agrandir Tight Bold"/>
                <a:ea typeface="Agrandir Tight Bold"/>
                <a:cs typeface="Agrandir Tight Bold"/>
                <a:sym typeface="Agrandir Tight Bold"/>
              </a:rPr>
              <a:t>Prime Time Palm Beach County </a:t>
            </a: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C9EC202D-8E28-9180-983B-C8EF8330E486}"/>
              </a:ext>
            </a:extLst>
          </p:cNvPr>
          <p:cNvSpPr txBox="1"/>
          <p:nvPr/>
        </p:nvSpPr>
        <p:spPr>
          <a:xfrm>
            <a:off x="148221" y="7803113"/>
            <a:ext cx="4633137" cy="6957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712"/>
              </a:lnSpc>
              <a:spcBef>
                <a:spcPct val="0"/>
              </a:spcBef>
            </a:pPr>
            <a:r>
              <a:rPr lang="en-US" sz="2608" b="1" u="none" strike="noStrike" spc="182" dirty="0">
                <a:solidFill>
                  <a:srgbClr val="FFFFFF"/>
                </a:solidFill>
                <a:latin typeface="Agrandir Tight Bold"/>
                <a:ea typeface="Agrandir Tight Bold"/>
                <a:cs typeface="Agrandir Tight Bold"/>
                <a:sym typeface="Agrandir Tight Bold"/>
              </a:rPr>
              <a:t>Afterschool Symposium 2026</a:t>
            </a: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1843907E-6B96-4F0D-5700-065FDA527803}"/>
              </a:ext>
            </a:extLst>
          </p:cNvPr>
          <p:cNvSpPr txBox="1"/>
          <p:nvPr/>
        </p:nvSpPr>
        <p:spPr>
          <a:xfrm>
            <a:off x="172628" y="6850808"/>
            <a:ext cx="4871770" cy="3975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088"/>
              </a:lnSpc>
              <a:spcBef>
                <a:spcPct val="0"/>
              </a:spcBef>
            </a:pPr>
            <a:r>
              <a:rPr lang="en-US" sz="2833" b="1" u="none" strike="noStrike" spc="121" dirty="0">
                <a:solidFill>
                  <a:srgbClr val="FFFFFF"/>
                </a:solidFill>
                <a:latin typeface="Kabel Ultra-Bold"/>
                <a:ea typeface="Kabel Ultra-Bold"/>
                <a:cs typeface="Kabel Ultra-Bold"/>
                <a:sym typeface="Kabel Ultra-Bold"/>
              </a:rPr>
              <a:t>25 Years of Afterschool Excellence</a:t>
            </a: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CF946630-E36D-1A5B-1CCE-4FBA37DF0F6E}"/>
              </a:ext>
            </a:extLst>
          </p:cNvPr>
          <p:cNvSpPr txBox="1"/>
          <p:nvPr/>
        </p:nvSpPr>
        <p:spPr>
          <a:xfrm>
            <a:off x="148221" y="6003818"/>
            <a:ext cx="4982898" cy="866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91"/>
              </a:lnSpc>
              <a:spcBef>
                <a:spcPct val="0"/>
              </a:spcBef>
            </a:pPr>
            <a:r>
              <a:rPr lang="en-US" sz="5405" b="1" u="none" strike="noStrike" spc="232" dirty="0">
                <a:solidFill>
                  <a:srgbClr val="FFFFFF"/>
                </a:solidFill>
                <a:latin typeface="Kabel Ultra-Bold"/>
                <a:ea typeface="Kabel Ultra-Bold"/>
                <a:cs typeface="Kabel Ultra-Bold"/>
                <a:sym typeface="Kabel Ultra-Bold"/>
              </a:rPr>
              <a:t>Lighting the Way: </a:t>
            </a:r>
          </a:p>
        </p:txBody>
      </p:sp>
      <p:sp>
        <p:nvSpPr>
          <p:cNvPr id="32" name="TextBox 7">
            <a:extLst>
              <a:ext uri="{FF2B5EF4-FFF2-40B4-BE49-F238E27FC236}">
                <a16:creationId xmlns:a16="http://schemas.microsoft.com/office/drawing/2014/main" id="{753AAC1E-C6A2-8FD3-AABA-0C54E58967E9}"/>
              </a:ext>
            </a:extLst>
          </p:cNvPr>
          <p:cNvSpPr txBox="1"/>
          <p:nvPr/>
        </p:nvSpPr>
        <p:spPr>
          <a:xfrm>
            <a:off x="6374172" y="634360"/>
            <a:ext cx="10350542" cy="13737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217"/>
              </a:lnSpc>
            </a:pPr>
            <a:r>
              <a:rPr lang="en-US" sz="4800" b="1" spc="271" dirty="0">
                <a:latin typeface="Agrandir Tight Bold"/>
              </a:rPr>
              <a:t>POWER MOVE 1: REGULATE YOURSELF FIRST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8A7EA0-927E-AFDF-0071-5A63B7F663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9331" y="236929"/>
            <a:ext cx="1661849" cy="11107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B0991E-2BFD-8209-147B-C4983FEB9128}"/>
              </a:ext>
            </a:extLst>
          </p:cNvPr>
          <p:cNvSpPr txBox="1"/>
          <p:nvPr/>
        </p:nvSpPr>
        <p:spPr>
          <a:xfrm>
            <a:off x="8045082" y="2008069"/>
            <a:ext cx="700872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“Regulation before Resolution.”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953717-3B44-F90B-FE6B-9230299AC70C}"/>
              </a:ext>
            </a:extLst>
          </p:cNvPr>
          <p:cNvSpPr txBox="1"/>
          <p:nvPr/>
        </p:nvSpPr>
        <p:spPr>
          <a:xfrm>
            <a:off x="6374172" y="3756975"/>
            <a:ext cx="10157659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/>
              <a:t>Regulation is not about ignoring your emotions.</a:t>
            </a:r>
          </a:p>
          <a:p>
            <a:pPr algn="ctr"/>
            <a:endParaRPr lang="en-US" sz="4800" dirty="0"/>
          </a:p>
          <a:p>
            <a:pPr algn="ctr"/>
            <a:r>
              <a:rPr lang="en-US" sz="4800" dirty="0"/>
              <a:t>It’s about being aware enough of what’s happening </a:t>
            </a:r>
            <a:r>
              <a:rPr lang="en-US" sz="4800" b="1" u="sng" dirty="0"/>
              <a:t>internally</a:t>
            </a:r>
            <a:r>
              <a:rPr lang="en-US" sz="4800" dirty="0"/>
              <a:t>…</a:t>
            </a:r>
          </a:p>
          <a:p>
            <a:pPr algn="ctr"/>
            <a:r>
              <a:rPr lang="en-US" sz="4800" dirty="0"/>
              <a:t>so you can choose how you show up externally.</a:t>
            </a:r>
          </a:p>
        </p:txBody>
      </p:sp>
    </p:spTree>
    <p:extLst>
      <p:ext uri="{BB962C8B-B14F-4D97-AF65-F5344CB8AC3E}">
        <p14:creationId xmlns:p14="http://schemas.microsoft.com/office/powerpoint/2010/main" val="2507847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BA2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85BA04-C387-D1B6-D391-C83A0C9D7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8ECF01D-5A20-11A8-9CCB-EAF1C04443B8}"/>
              </a:ext>
            </a:extLst>
          </p:cNvPr>
          <p:cNvGrpSpPr/>
          <p:nvPr/>
        </p:nvGrpSpPr>
        <p:grpSpPr>
          <a:xfrm>
            <a:off x="5158344" y="189782"/>
            <a:ext cx="12782198" cy="9677550"/>
            <a:chOff x="0" y="0"/>
            <a:chExt cx="3719573" cy="2653668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D9F19F15-4E9A-2D63-0C0A-5943352560F5}"/>
                </a:ext>
              </a:extLst>
            </p:cNvPr>
            <p:cNvSpPr/>
            <p:nvPr/>
          </p:nvSpPr>
          <p:spPr>
            <a:xfrm>
              <a:off x="0" y="0"/>
              <a:ext cx="3719573" cy="2594266"/>
            </a:xfrm>
            <a:custGeom>
              <a:avLst/>
              <a:gdLst/>
              <a:ahLst/>
              <a:cxnLst/>
              <a:rect l="l" t="t" r="r" b="b"/>
              <a:pathLst>
                <a:path w="3719573" h="2653668">
                  <a:moveTo>
                    <a:pt x="23024" y="0"/>
                  </a:moveTo>
                  <a:lnTo>
                    <a:pt x="3696549" y="0"/>
                  </a:lnTo>
                  <a:cubicBezTo>
                    <a:pt x="3709265" y="0"/>
                    <a:pt x="3719573" y="10308"/>
                    <a:pt x="3719573" y="23024"/>
                  </a:cubicBezTo>
                  <a:lnTo>
                    <a:pt x="3719573" y="2630644"/>
                  </a:lnTo>
                  <a:cubicBezTo>
                    <a:pt x="3719573" y="2636750"/>
                    <a:pt x="3717147" y="2642607"/>
                    <a:pt x="3712830" y="2646924"/>
                  </a:cubicBezTo>
                  <a:cubicBezTo>
                    <a:pt x="3708512" y="2651242"/>
                    <a:pt x="3702655" y="2653668"/>
                    <a:pt x="3696549" y="2653668"/>
                  </a:cubicBezTo>
                  <a:lnTo>
                    <a:pt x="23024" y="2653668"/>
                  </a:lnTo>
                  <a:cubicBezTo>
                    <a:pt x="10308" y="2653668"/>
                    <a:pt x="0" y="2643360"/>
                    <a:pt x="0" y="2630644"/>
                  </a:cubicBezTo>
                  <a:lnTo>
                    <a:pt x="0" y="23024"/>
                  </a:lnTo>
                  <a:cubicBezTo>
                    <a:pt x="0" y="16918"/>
                    <a:pt x="2426" y="11061"/>
                    <a:pt x="6744" y="6744"/>
                  </a:cubicBezTo>
                  <a:cubicBezTo>
                    <a:pt x="11061" y="2426"/>
                    <a:pt x="16918" y="0"/>
                    <a:pt x="2302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F287F2D4-B53C-C081-0706-8586B0A1FB37}"/>
                </a:ext>
              </a:extLst>
            </p:cNvPr>
            <p:cNvSpPr txBox="1"/>
            <p:nvPr/>
          </p:nvSpPr>
          <p:spPr>
            <a:xfrm>
              <a:off x="0" y="9525"/>
              <a:ext cx="3719573" cy="26441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23"/>
                </a:lnSpc>
              </a:pPr>
              <a:endParaRPr/>
            </a:p>
          </p:txBody>
        </p:sp>
      </p:grpSp>
      <p:sp>
        <p:nvSpPr>
          <p:cNvPr id="13" name="TextBox 13">
            <a:extLst>
              <a:ext uri="{FF2B5EF4-FFF2-40B4-BE49-F238E27FC236}">
                <a16:creationId xmlns:a16="http://schemas.microsoft.com/office/drawing/2014/main" id="{03F5D33E-150E-EE20-D663-C5FEF30827C9}"/>
              </a:ext>
            </a:extLst>
          </p:cNvPr>
          <p:cNvSpPr txBox="1"/>
          <p:nvPr/>
        </p:nvSpPr>
        <p:spPr>
          <a:xfrm>
            <a:off x="212080" y="8585124"/>
            <a:ext cx="4932651" cy="6186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48"/>
              </a:lnSpc>
              <a:spcBef>
                <a:spcPct val="0"/>
              </a:spcBef>
            </a:pPr>
            <a:r>
              <a:rPr lang="en-US" sz="3897" b="1" u="none" strike="noStrike" spc="167" dirty="0">
                <a:solidFill>
                  <a:srgbClr val="FFFFFF"/>
                </a:solidFill>
                <a:latin typeface="Kabel Ultra-Bold"/>
                <a:ea typeface="Kabel Ultra-Bold"/>
                <a:cs typeface="Kabel Ultra-Bold"/>
                <a:sym typeface="Kabel Ultra-Bold"/>
              </a:rPr>
              <a:t>#AfterschoolSYM2026</a:t>
            </a:r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C59CACC9-CF46-3544-735B-38BA1ABA5CEE}"/>
              </a:ext>
            </a:extLst>
          </p:cNvPr>
          <p:cNvSpPr/>
          <p:nvPr/>
        </p:nvSpPr>
        <p:spPr>
          <a:xfrm>
            <a:off x="236433" y="118087"/>
            <a:ext cx="4744161" cy="5930552"/>
          </a:xfrm>
          <a:custGeom>
            <a:avLst/>
            <a:gdLst/>
            <a:ahLst/>
            <a:cxnLst/>
            <a:rect l="l" t="t" r="r" b="b"/>
            <a:pathLst>
              <a:path w="4744161" h="5930552">
                <a:moveTo>
                  <a:pt x="0" y="0"/>
                </a:moveTo>
                <a:lnTo>
                  <a:pt x="4744161" y="0"/>
                </a:lnTo>
                <a:lnTo>
                  <a:pt x="4744161" y="5930552"/>
                </a:lnTo>
                <a:lnTo>
                  <a:pt x="0" y="59305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FF3146CC-16DF-0D13-AE28-CB522C6B2BC2}"/>
              </a:ext>
            </a:extLst>
          </p:cNvPr>
          <p:cNvSpPr txBox="1"/>
          <p:nvPr/>
        </p:nvSpPr>
        <p:spPr>
          <a:xfrm>
            <a:off x="172628" y="7313701"/>
            <a:ext cx="4828326" cy="403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594"/>
              </a:lnSpc>
              <a:spcBef>
                <a:spcPct val="0"/>
              </a:spcBef>
            </a:pPr>
            <a:r>
              <a:rPr lang="en-US" sz="2495" b="1" u="none" strike="noStrike" spc="174" dirty="0">
                <a:solidFill>
                  <a:srgbClr val="FFFFFF"/>
                </a:solidFill>
                <a:latin typeface="Agrandir Tight Bold"/>
                <a:ea typeface="Agrandir Tight Bold"/>
                <a:cs typeface="Agrandir Tight Bold"/>
                <a:sym typeface="Agrandir Tight Bold"/>
              </a:rPr>
              <a:t>Prime Time Palm Beach County </a:t>
            </a: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1A1713B1-46F7-A877-4401-92E83AE83519}"/>
              </a:ext>
            </a:extLst>
          </p:cNvPr>
          <p:cNvSpPr txBox="1"/>
          <p:nvPr/>
        </p:nvSpPr>
        <p:spPr>
          <a:xfrm>
            <a:off x="148221" y="7803113"/>
            <a:ext cx="4633137" cy="6957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712"/>
              </a:lnSpc>
              <a:spcBef>
                <a:spcPct val="0"/>
              </a:spcBef>
            </a:pPr>
            <a:r>
              <a:rPr lang="en-US" sz="2608" b="1" u="none" strike="noStrike" spc="182" dirty="0">
                <a:solidFill>
                  <a:srgbClr val="FFFFFF"/>
                </a:solidFill>
                <a:latin typeface="Agrandir Tight Bold"/>
                <a:ea typeface="Agrandir Tight Bold"/>
                <a:cs typeface="Agrandir Tight Bold"/>
                <a:sym typeface="Agrandir Tight Bold"/>
              </a:rPr>
              <a:t>Afterschool Symposium 2026</a:t>
            </a: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52DE9F62-CD36-5A83-2FCE-79706F72C0CF}"/>
              </a:ext>
            </a:extLst>
          </p:cNvPr>
          <p:cNvSpPr txBox="1"/>
          <p:nvPr/>
        </p:nvSpPr>
        <p:spPr>
          <a:xfrm>
            <a:off x="172628" y="6850808"/>
            <a:ext cx="4871770" cy="3975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088"/>
              </a:lnSpc>
              <a:spcBef>
                <a:spcPct val="0"/>
              </a:spcBef>
            </a:pPr>
            <a:r>
              <a:rPr lang="en-US" sz="2833" b="1" u="none" strike="noStrike" spc="121" dirty="0">
                <a:solidFill>
                  <a:srgbClr val="FFFFFF"/>
                </a:solidFill>
                <a:latin typeface="Kabel Ultra-Bold"/>
                <a:ea typeface="Kabel Ultra-Bold"/>
                <a:cs typeface="Kabel Ultra-Bold"/>
                <a:sym typeface="Kabel Ultra-Bold"/>
              </a:rPr>
              <a:t>25 Years of Afterschool Excellence</a:t>
            </a: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A3BB97B8-6F12-0F7C-842C-0572D2FC204A}"/>
              </a:ext>
            </a:extLst>
          </p:cNvPr>
          <p:cNvSpPr txBox="1"/>
          <p:nvPr/>
        </p:nvSpPr>
        <p:spPr>
          <a:xfrm>
            <a:off x="148221" y="6003818"/>
            <a:ext cx="4982898" cy="866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91"/>
              </a:lnSpc>
              <a:spcBef>
                <a:spcPct val="0"/>
              </a:spcBef>
            </a:pPr>
            <a:r>
              <a:rPr lang="en-US" sz="5405" b="1" u="none" strike="noStrike" spc="232" dirty="0">
                <a:solidFill>
                  <a:srgbClr val="FFFFFF"/>
                </a:solidFill>
                <a:latin typeface="Kabel Ultra-Bold"/>
                <a:ea typeface="Kabel Ultra-Bold"/>
                <a:cs typeface="Kabel Ultra-Bold"/>
                <a:sym typeface="Kabel Ultra-Bold"/>
              </a:rPr>
              <a:t>Lighting the Way: </a:t>
            </a:r>
          </a:p>
        </p:txBody>
      </p:sp>
      <p:sp>
        <p:nvSpPr>
          <p:cNvPr id="32" name="TextBox 7">
            <a:extLst>
              <a:ext uri="{FF2B5EF4-FFF2-40B4-BE49-F238E27FC236}">
                <a16:creationId xmlns:a16="http://schemas.microsoft.com/office/drawing/2014/main" id="{14A712E1-39ED-D28F-5B53-4A134ED92621}"/>
              </a:ext>
            </a:extLst>
          </p:cNvPr>
          <p:cNvSpPr txBox="1"/>
          <p:nvPr/>
        </p:nvSpPr>
        <p:spPr>
          <a:xfrm>
            <a:off x="6374172" y="634360"/>
            <a:ext cx="10350542" cy="13737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217"/>
              </a:lnSpc>
            </a:pPr>
            <a:r>
              <a:rPr lang="en-US" sz="4800" b="1" spc="271" dirty="0">
                <a:latin typeface="Agrandir Tight Bold"/>
              </a:rPr>
              <a:t>POWER MOVE 1: REGULATE YOURSELF FIRST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CF2C31-7A7E-D55A-491A-F28829715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9331" y="236929"/>
            <a:ext cx="1661849" cy="11107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FA1E22-B2F0-9DFC-C6C6-8E278843564C}"/>
              </a:ext>
            </a:extLst>
          </p:cNvPr>
          <p:cNvSpPr txBox="1"/>
          <p:nvPr/>
        </p:nvSpPr>
        <p:spPr>
          <a:xfrm>
            <a:off x="8045082" y="2008069"/>
            <a:ext cx="700872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“Regulation before Resolution.”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787C98-4B56-2213-EC60-2B70621A73ED}"/>
              </a:ext>
            </a:extLst>
          </p:cNvPr>
          <p:cNvSpPr txBox="1"/>
          <p:nvPr/>
        </p:nvSpPr>
        <p:spPr>
          <a:xfrm>
            <a:off x="5780704" y="3007889"/>
            <a:ext cx="11715726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dirty="0"/>
              <a:t>Once you regulate yourself…</a:t>
            </a:r>
          </a:p>
          <a:p>
            <a:pPr algn="ctr"/>
            <a:r>
              <a:rPr lang="en-US" sz="6000" dirty="0"/>
              <a:t>you now have access to choice.</a:t>
            </a:r>
          </a:p>
          <a:p>
            <a:pPr algn="ctr"/>
            <a:endParaRPr lang="en-US" sz="6000" dirty="0"/>
          </a:p>
          <a:p>
            <a:pPr algn="ctr"/>
            <a:r>
              <a:rPr lang="en-US" sz="6000" dirty="0"/>
              <a:t>And that’s where your </a:t>
            </a:r>
            <a:r>
              <a:rPr lang="en-US" sz="6000" b="1" dirty="0"/>
              <a:t>POWER</a:t>
            </a:r>
            <a:r>
              <a:rPr lang="en-US" sz="6000" dirty="0"/>
              <a:t> comes in.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520AC9-5E8D-18C4-95FC-08581DDCAB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1479" y="8040014"/>
            <a:ext cx="1851631" cy="135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3054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18863" y="1028701"/>
            <a:ext cx="11650275" cy="3880922"/>
            <a:chOff x="0" y="0"/>
            <a:chExt cx="42390079" cy="141209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390079" cy="14120921"/>
            </a:xfrm>
            <a:custGeom>
              <a:avLst/>
              <a:gdLst/>
              <a:ahLst/>
              <a:cxnLst/>
              <a:rect l="l" t="t" r="r" b="b"/>
              <a:pathLst>
                <a:path w="42390079" h="14120921">
                  <a:moveTo>
                    <a:pt x="0" y="0"/>
                  </a:moveTo>
                  <a:lnTo>
                    <a:pt x="0" y="14120921"/>
                  </a:lnTo>
                  <a:lnTo>
                    <a:pt x="42390079" y="14120921"/>
                  </a:lnTo>
                  <a:lnTo>
                    <a:pt x="42390079" y="0"/>
                  </a:lnTo>
                  <a:lnTo>
                    <a:pt x="0" y="0"/>
                  </a:lnTo>
                  <a:close/>
                  <a:moveTo>
                    <a:pt x="42329119" y="14059960"/>
                  </a:moveTo>
                  <a:lnTo>
                    <a:pt x="59690" y="14059960"/>
                  </a:lnTo>
                  <a:lnTo>
                    <a:pt x="59690" y="59690"/>
                  </a:lnTo>
                  <a:lnTo>
                    <a:pt x="42329119" y="59690"/>
                  </a:lnTo>
                  <a:lnTo>
                    <a:pt x="42329119" y="14059960"/>
                  </a:lnTo>
                  <a:close/>
                </a:path>
              </a:pathLst>
            </a:custGeom>
            <a:solidFill>
              <a:srgbClr val="1AC8DB"/>
            </a:solidFill>
          </p:spPr>
          <p:txBody>
            <a:bodyPr/>
            <a:lstStyle/>
            <a:p>
              <a:endParaRPr lang="en-US" sz="2531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3318863" y="5320229"/>
            <a:ext cx="11650275" cy="3880922"/>
            <a:chOff x="0" y="0"/>
            <a:chExt cx="42390079" cy="1412092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390079" cy="14120921"/>
            </a:xfrm>
            <a:custGeom>
              <a:avLst/>
              <a:gdLst/>
              <a:ahLst/>
              <a:cxnLst/>
              <a:rect l="l" t="t" r="r" b="b"/>
              <a:pathLst>
                <a:path w="42390079" h="14120921">
                  <a:moveTo>
                    <a:pt x="0" y="0"/>
                  </a:moveTo>
                  <a:lnTo>
                    <a:pt x="0" y="14120921"/>
                  </a:lnTo>
                  <a:lnTo>
                    <a:pt x="42390079" y="14120921"/>
                  </a:lnTo>
                  <a:lnTo>
                    <a:pt x="42390079" y="0"/>
                  </a:lnTo>
                  <a:lnTo>
                    <a:pt x="0" y="0"/>
                  </a:lnTo>
                  <a:close/>
                  <a:moveTo>
                    <a:pt x="42329119" y="14059960"/>
                  </a:moveTo>
                  <a:lnTo>
                    <a:pt x="59690" y="14059960"/>
                  </a:lnTo>
                  <a:lnTo>
                    <a:pt x="59690" y="59690"/>
                  </a:lnTo>
                  <a:lnTo>
                    <a:pt x="42329119" y="59690"/>
                  </a:lnTo>
                  <a:lnTo>
                    <a:pt x="42329119" y="14059960"/>
                  </a:lnTo>
                  <a:close/>
                </a:path>
              </a:pathLst>
            </a:custGeom>
            <a:solidFill>
              <a:srgbClr val="1AC8DB"/>
            </a:solidFill>
          </p:spPr>
          <p:txBody>
            <a:bodyPr/>
            <a:lstStyle/>
            <a:p>
              <a:endParaRPr lang="en-US" sz="2531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699163" y="6187074"/>
            <a:ext cx="11083636" cy="2902095"/>
            <a:chOff x="-1420110" y="-19049"/>
            <a:chExt cx="10508928" cy="2751615"/>
          </a:xfrm>
        </p:grpSpPr>
        <p:sp>
          <p:nvSpPr>
            <p:cNvPr id="7" name="TextBox 7"/>
            <p:cNvSpPr txBox="1"/>
            <p:nvPr/>
          </p:nvSpPr>
          <p:spPr>
            <a:xfrm>
              <a:off x="0" y="-19049"/>
              <a:ext cx="7484806" cy="4762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44"/>
                </a:lnSpc>
              </a:pPr>
              <a:r>
                <a:rPr lang="en-US" sz="5400" b="1" spc="207" dirty="0">
                  <a:latin typeface="Raleway Bold"/>
                  <a:ea typeface="Raleway Bold"/>
                  <a:cs typeface="Raleway Bold"/>
                  <a:sym typeface="Raleway Bold"/>
                </a:rPr>
                <a:t>Power Down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-1420110" y="806569"/>
              <a:ext cx="10508928" cy="192599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4400" spc="30" dirty="0">
                  <a:solidFill>
                    <a:srgbClr val="050707"/>
                  </a:solidFill>
                  <a:latin typeface="Raleway"/>
                  <a:ea typeface="Raleway"/>
                  <a:cs typeface="Raleway"/>
                  <a:sym typeface="Raleway"/>
                </a:rPr>
                <a:t>Powering Down → I shift my stance to disarm, build trust, and move the situation forward 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810000" y="1427846"/>
            <a:ext cx="10584873" cy="2810797"/>
            <a:chOff x="0" y="-19049"/>
            <a:chExt cx="7484806" cy="2665051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19049"/>
              <a:ext cx="7484806" cy="4762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44"/>
                </a:lnSpc>
              </a:pPr>
              <a:r>
                <a:rPr lang="en-US" sz="5400" b="1" spc="207" dirty="0">
                  <a:latin typeface="Raleway Bold"/>
                  <a:ea typeface="Raleway Bold"/>
                  <a:cs typeface="Raleway Bold"/>
                  <a:sym typeface="Raleway Bold"/>
                </a:rPr>
                <a:t>Power Up 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544915"/>
              <a:ext cx="7484806" cy="21010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en-US" sz="4800" spc="30" dirty="0">
                  <a:solidFill>
                    <a:srgbClr val="050707"/>
                  </a:solidFill>
                  <a:latin typeface="Raleway"/>
                  <a:ea typeface="Raleway"/>
                  <a:cs typeface="Raleway"/>
                  <a:sym typeface="Raleway"/>
                </a:rPr>
                <a:t>Powering Up → I step into authority, provide direction, make my voice clear 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9BA22AE5-5D7C-CB4B-EAA4-67EB37EAC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8901" y="2050352"/>
            <a:ext cx="2017623" cy="14735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A39C0E3-2FC4-91EC-4A63-53975A440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733" y="6320163"/>
            <a:ext cx="2017951" cy="147536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03B87E8-7EA3-5C2B-0B85-B45F00975CA0}"/>
              </a:ext>
            </a:extLst>
          </p:cNvPr>
          <p:cNvSpPr txBox="1"/>
          <p:nvPr/>
        </p:nvSpPr>
        <p:spPr>
          <a:xfrm>
            <a:off x="301685" y="489838"/>
            <a:ext cx="293404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spc="271" dirty="0">
                <a:latin typeface="Agrandir Tight Bold"/>
              </a:rPr>
              <a:t>POWER MOVE 1: REGULATE YOURSELF FIRST</a:t>
            </a:r>
          </a:p>
          <a:p>
            <a:pPr algn="ctr"/>
            <a:endParaRPr lang="en-US" b="1" spc="271" dirty="0">
              <a:latin typeface="Agrandir Tight Bold"/>
            </a:endParaRPr>
          </a:p>
          <a:p>
            <a:pPr algn="ctr"/>
            <a:r>
              <a:rPr lang="en-US" sz="4000" b="1" spc="271" dirty="0">
                <a:latin typeface="Agrandir Tight Bold"/>
              </a:rPr>
              <a:t>Concept 1: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5CEF98A-95DC-158F-BF2E-8C98F18AD1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942" y="2232365"/>
            <a:ext cx="1664352" cy="110956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727BA6-DE2A-B34F-FB83-22D65771D6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>
            <a:extLst>
              <a:ext uri="{FF2B5EF4-FFF2-40B4-BE49-F238E27FC236}">
                <a16:creationId xmlns:a16="http://schemas.microsoft.com/office/drawing/2014/main" id="{43736F40-38C3-4997-AE71-FAB7E9319ADD}"/>
              </a:ext>
            </a:extLst>
          </p:cNvPr>
          <p:cNvSpPr txBox="1"/>
          <p:nvPr/>
        </p:nvSpPr>
        <p:spPr>
          <a:xfrm>
            <a:off x="301685" y="2356899"/>
            <a:ext cx="2556862" cy="8713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44"/>
              </a:lnSpc>
            </a:pPr>
            <a:r>
              <a:rPr lang="en-US" sz="2800" b="1" spc="207" dirty="0">
                <a:latin typeface="Raleway Bold"/>
                <a:ea typeface="Raleway Bold"/>
                <a:cs typeface="Raleway Bold"/>
                <a:sym typeface="Raleway Bold"/>
              </a:rPr>
              <a:t>Power Up</a:t>
            </a:r>
          </a:p>
          <a:p>
            <a:pPr algn="ctr">
              <a:lnSpc>
                <a:spcPts val="3544"/>
              </a:lnSpc>
            </a:pPr>
            <a:r>
              <a:rPr lang="en-US" sz="2800" b="1" spc="207" dirty="0">
                <a:latin typeface="Raleway Bold"/>
                <a:ea typeface="Raleway Bold"/>
                <a:cs typeface="Raleway Bold"/>
                <a:sym typeface="Raleway Bold"/>
              </a:rPr>
              <a:t>Power Down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72E27DA-76C3-BC1A-0255-295B94834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886" y="3372042"/>
            <a:ext cx="814315" cy="59536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B4F6363-FB89-1213-C454-104EDCEB1ACE}"/>
              </a:ext>
            </a:extLst>
          </p:cNvPr>
          <p:cNvSpPr txBox="1"/>
          <p:nvPr/>
        </p:nvSpPr>
        <p:spPr>
          <a:xfrm>
            <a:off x="301685" y="489838"/>
            <a:ext cx="293404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spc="271" dirty="0">
                <a:latin typeface="Agrandir Tight Bold"/>
              </a:rPr>
              <a:t>POWER MOVE 1: REGULATE YOURSELF FIRST</a:t>
            </a:r>
          </a:p>
          <a:p>
            <a:pPr algn="ctr"/>
            <a:endParaRPr lang="en-US" b="1" spc="271" dirty="0">
              <a:latin typeface="Agrandir Tight Bold"/>
            </a:endParaRPr>
          </a:p>
          <a:p>
            <a:pPr algn="ctr"/>
            <a:r>
              <a:rPr lang="en-US" sz="4000" b="1" spc="271" dirty="0">
                <a:latin typeface="Agrandir Tight Bold"/>
              </a:rPr>
              <a:t>Concept 1: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E0F3403-3156-691F-3D37-AE89AC7FD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749" y="839145"/>
            <a:ext cx="3670501" cy="238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DEF7B0B-389B-C0F3-EEC4-961CCB5564FC}"/>
              </a:ext>
            </a:extLst>
          </p:cNvPr>
          <p:cNvSpPr txBox="1"/>
          <p:nvPr/>
        </p:nvSpPr>
        <p:spPr>
          <a:xfrm>
            <a:off x="10979250" y="604364"/>
            <a:ext cx="6163612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Both are intentional.</a:t>
            </a:r>
          </a:p>
          <a:p>
            <a:pPr algn="ctr"/>
            <a:r>
              <a:rPr lang="en-US" sz="4000" dirty="0"/>
              <a:t>Both are leadership.</a:t>
            </a:r>
          </a:p>
          <a:p>
            <a:pPr algn="ctr"/>
            <a:r>
              <a:rPr lang="en-US" sz="4000" dirty="0"/>
              <a:t>But you can’t access either one clearly… without </a:t>
            </a:r>
            <a:r>
              <a:rPr lang="en-US" sz="4000" b="1" dirty="0"/>
              <a:t>Regulation FIRST</a:t>
            </a:r>
            <a:r>
              <a:rPr lang="en-US" sz="4000" dirty="0"/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E7187A-79D5-1FFC-0095-6FAD0E15D413}"/>
              </a:ext>
            </a:extLst>
          </p:cNvPr>
          <p:cNvSpPr txBox="1"/>
          <p:nvPr/>
        </p:nvSpPr>
        <p:spPr>
          <a:xfrm>
            <a:off x="3053751" y="4829396"/>
            <a:ext cx="10990053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/>
              <a:t>The 3-Step Reset</a:t>
            </a:r>
          </a:p>
          <a:p>
            <a:r>
              <a:rPr lang="en-US" sz="4000" b="1" dirty="0"/>
              <a:t>1. Pause</a:t>
            </a:r>
          </a:p>
          <a:p>
            <a:r>
              <a:rPr lang="en-US" sz="4000" dirty="0"/>
              <a:t>“What am I feeling right now?” </a:t>
            </a:r>
          </a:p>
          <a:p>
            <a:r>
              <a:rPr lang="en-US" sz="4000" b="1" dirty="0"/>
              <a:t>2. Name It</a:t>
            </a:r>
          </a:p>
          <a:p>
            <a:r>
              <a:rPr lang="en-US" sz="4000" dirty="0"/>
              <a:t>“What is this situation triggering in me?” </a:t>
            </a:r>
          </a:p>
          <a:p>
            <a:r>
              <a:rPr lang="en-US" sz="4000" b="1" dirty="0"/>
              <a:t>3. Choose Your Stance</a:t>
            </a:r>
          </a:p>
          <a:p>
            <a:r>
              <a:rPr lang="en-US" sz="4000" dirty="0"/>
              <a:t>“Does this moment require me to </a:t>
            </a:r>
            <a:r>
              <a:rPr lang="en-US" sz="4000" b="1" dirty="0"/>
              <a:t>Power Up </a:t>
            </a:r>
            <a:r>
              <a:rPr lang="en-US" sz="4000" dirty="0"/>
              <a:t>or </a:t>
            </a:r>
            <a:r>
              <a:rPr lang="en-US" sz="4000" b="1" dirty="0"/>
              <a:t>Power Down</a:t>
            </a:r>
            <a:r>
              <a:rPr lang="en-US" sz="4000" dirty="0"/>
              <a:t>?”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D98AF58-4BDC-13F4-6DFE-D150A14CCD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691" y="6320420"/>
            <a:ext cx="1966703" cy="147670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05013D5-751C-8D3D-653C-19FAF5CC3B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34249" y="8523793"/>
            <a:ext cx="2276031" cy="151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5200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39366F-0B65-C11F-B160-C7A9C0A7A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546" y="1407139"/>
            <a:ext cx="5673310" cy="56476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2930D2-38D5-E7D3-8521-18042266F37D}"/>
              </a:ext>
            </a:extLst>
          </p:cNvPr>
          <p:cNvSpPr txBox="1"/>
          <p:nvPr/>
        </p:nvSpPr>
        <p:spPr>
          <a:xfrm>
            <a:off x="7915700" y="427462"/>
            <a:ext cx="9799093" cy="8710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SCENARIO 1: “Public Pushback” (Staff)</a:t>
            </a:r>
          </a:p>
          <a:p>
            <a:endParaRPr lang="en-US" sz="2800" dirty="0"/>
          </a:p>
          <a:p>
            <a:r>
              <a:rPr lang="en-US" sz="2800" dirty="0"/>
              <a:t>Situation: You give a direction to your team, and one staff member responds in front of others| “That’s not how we usually do it.”</a:t>
            </a:r>
          </a:p>
          <a:p>
            <a:endParaRPr lang="en-US" sz="2800" dirty="0"/>
          </a:p>
          <a:p>
            <a:r>
              <a:rPr lang="en-US" sz="2800" b="1" dirty="0"/>
              <a:t>SCENARIO 2: “Student Escalation” (Youth)</a:t>
            </a:r>
          </a:p>
          <a:p>
            <a:endParaRPr lang="en-US" sz="2800" dirty="0"/>
          </a:p>
          <a:p>
            <a:r>
              <a:rPr lang="en-US" sz="2800" dirty="0"/>
              <a:t>Situation: A student becomes loud, disruptive, and says| “You can’t tell me what to do!”</a:t>
            </a:r>
          </a:p>
          <a:p>
            <a:endParaRPr lang="en-US" sz="2800" dirty="0"/>
          </a:p>
          <a:p>
            <a:r>
              <a:rPr lang="en-US" sz="2800" b="1" dirty="0"/>
              <a:t>SCENARIO 3: “Last-Minute Demand” (Administration)</a:t>
            </a:r>
          </a:p>
          <a:p>
            <a:endParaRPr lang="en-US" sz="2800" dirty="0"/>
          </a:p>
          <a:p>
            <a:r>
              <a:rPr lang="en-US" sz="2800" dirty="0"/>
              <a:t>Situation: You are already managing multiple responsibilities, and you’re told | “We need you to handle this today.”</a:t>
            </a:r>
          </a:p>
          <a:p>
            <a:endParaRPr lang="en-US" sz="2800" dirty="0"/>
          </a:p>
          <a:p>
            <a:r>
              <a:rPr lang="en-US" sz="2800" b="1" dirty="0"/>
              <a:t>SCENARIO 4: “Parent Confrontation” (Parents/Families)</a:t>
            </a:r>
          </a:p>
          <a:p>
            <a:endParaRPr lang="en-US" sz="2800" dirty="0"/>
          </a:p>
          <a:p>
            <a:r>
              <a:rPr lang="en-US" sz="2800" dirty="0"/>
              <a:t>Situation: A parent approaches you at pickup, visibly upset, and says | “I don’t like how you handled my child today. This is not okay.”(Other parents and children are nearby.)</a:t>
            </a:r>
          </a:p>
        </p:txBody>
      </p:sp>
    </p:spTree>
    <p:extLst>
      <p:ext uri="{BB962C8B-B14F-4D97-AF65-F5344CB8AC3E}">
        <p14:creationId xmlns:p14="http://schemas.microsoft.com/office/powerpoint/2010/main" val="19512992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BA2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5F9AE9-9B88-8C46-E18B-B6A60B2C91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4DEE3321-530E-34EC-46BB-8D6E79281560}"/>
              </a:ext>
            </a:extLst>
          </p:cNvPr>
          <p:cNvGrpSpPr/>
          <p:nvPr/>
        </p:nvGrpSpPr>
        <p:grpSpPr>
          <a:xfrm>
            <a:off x="5158344" y="189781"/>
            <a:ext cx="12782198" cy="10097219"/>
            <a:chOff x="0" y="0"/>
            <a:chExt cx="3719573" cy="2653668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8A97308A-99E0-94F1-DBB2-718681BE4B2B}"/>
                </a:ext>
              </a:extLst>
            </p:cNvPr>
            <p:cNvSpPr/>
            <p:nvPr/>
          </p:nvSpPr>
          <p:spPr>
            <a:xfrm>
              <a:off x="0" y="0"/>
              <a:ext cx="3719573" cy="2594266"/>
            </a:xfrm>
            <a:custGeom>
              <a:avLst/>
              <a:gdLst/>
              <a:ahLst/>
              <a:cxnLst/>
              <a:rect l="l" t="t" r="r" b="b"/>
              <a:pathLst>
                <a:path w="3719573" h="2653668">
                  <a:moveTo>
                    <a:pt x="23024" y="0"/>
                  </a:moveTo>
                  <a:lnTo>
                    <a:pt x="3696549" y="0"/>
                  </a:lnTo>
                  <a:cubicBezTo>
                    <a:pt x="3709265" y="0"/>
                    <a:pt x="3719573" y="10308"/>
                    <a:pt x="3719573" y="23024"/>
                  </a:cubicBezTo>
                  <a:lnTo>
                    <a:pt x="3719573" y="2630644"/>
                  </a:lnTo>
                  <a:cubicBezTo>
                    <a:pt x="3719573" y="2636750"/>
                    <a:pt x="3717147" y="2642607"/>
                    <a:pt x="3712830" y="2646924"/>
                  </a:cubicBezTo>
                  <a:cubicBezTo>
                    <a:pt x="3708512" y="2651242"/>
                    <a:pt x="3702655" y="2653668"/>
                    <a:pt x="3696549" y="2653668"/>
                  </a:cubicBezTo>
                  <a:lnTo>
                    <a:pt x="23024" y="2653668"/>
                  </a:lnTo>
                  <a:cubicBezTo>
                    <a:pt x="10308" y="2653668"/>
                    <a:pt x="0" y="2643360"/>
                    <a:pt x="0" y="2630644"/>
                  </a:cubicBezTo>
                  <a:lnTo>
                    <a:pt x="0" y="23024"/>
                  </a:lnTo>
                  <a:cubicBezTo>
                    <a:pt x="0" y="16918"/>
                    <a:pt x="2426" y="11061"/>
                    <a:pt x="6744" y="6744"/>
                  </a:cubicBezTo>
                  <a:cubicBezTo>
                    <a:pt x="11061" y="2426"/>
                    <a:pt x="16918" y="0"/>
                    <a:pt x="2302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1A435759-0A0D-37AB-A6DB-E7A37416A47B}"/>
                </a:ext>
              </a:extLst>
            </p:cNvPr>
            <p:cNvSpPr txBox="1"/>
            <p:nvPr/>
          </p:nvSpPr>
          <p:spPr>
            <a:xfrm>
              <a:off x="0" y="9525"/>
              <a:ext cx="3719573" cy="26441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23"/>
                </a:lnSpc>
              </a:pPr>
              <a:endParaRPr/>
            </a:p>
          </p:txBody>
        </p:sp>
      </p:grpSp>
      <p:sp>
        <p:nvSpPr>
          <p:cNvPr id="13" name="TextBox 13">
            <a:extLst>
              <a:ext uri="{FF2B5EF4-FFF2-40B4-BE49-F238E27FC236}">
                <a16:creationId xmlns:a16="http://schemas.microsoft.com/office/drawing/2014/main" id="{12C225ED-761B-F1B1-37C5-66F0077A73B8}"/>
              </a:ext>
            </a:extLst>
          </p:cNvPr>
          <p:cNvSpPr txBox="1"/>
          <p:nvPr/>
        </p:nvSpPr>
        <p:spPr>
          <a:xfrm>
            <a:off x="212080" y="8585124"/>
            <a:ext cx="4932651" cy="6186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48"/>
              </a:lnSpc>
              <a:spcBef>
                <a:spcPct val="0"/>
              </a:spcBef>
            </a:pPr>
            <a:r>
              <a:rPr lang="en-US" sz="3897" b="1" u="none" strike="noStrike" spc="167" dirty="0">
                <a:solidFill>
                  <a:srgbClr val="FFFFFF"/>
                </a:solidFill>
                <a:latin typeface="Kabel Ultra-Bold"/>
                <a:ea typeface="Kabel Ultra-Bold"/>
                <a:cs typeface="Kabel Ultra-Bold"/>
                <a:sym typeface="Kabel Ultra-Bold"/>
              </a:rPr>
              <a:t>#AfterschoolSYM2026</a:t>
            </a:r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04579095-BDA7-9FA7-B35F-8FE13EEAB20F}"/>
              </a:ext>
            </a:extLst>
          </p:cNvPr>
          <p:cNvSpPr/>
          <p:nvPr/>
        </p:nvSpPr>
        <p:spPr>
          <a:xfrm>
            <a:off x="236433" y="118087"/>
            <a:ext cx="4744161" cy="5930552"/>
          </a:xfrm>
          <a:custGeom>
            <a:avLst/>
            <a:gdLst/>
            <a:ahLst/>
            <a:cxnLst/>
            <a:rect l="l" t="t" r="r" b="b"/>
            <a:pathLst>
              <a:path w="4744161" h="5930552">
                <a:moveTo>
                  <a:pt x="0" y="0"/>
                </a:moveTo>
                <a:lnTo>
                  <a:pt x="4744161" y="0"/>
                </a:lnTo>
                <a:lnTo>
                  <a:pt x="4744161" y="5930552"/>
                </a:lnTo>
                <a:lnTo>
                  <a:pt x="0" y="59305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1ADA6680-5AB2-72AA-5A47-7F8B2CE61047}"/>
              </a:ext>
            </a:extLst>
          </p:cNvPr>
          <p:cNvSpPr txBox="1"/>
          <p:nvPr/>
        </p:nvSpPr>
        <p:spPr>
          <a:xfrm>
            <a:off x="172628" y="7313701"/>
            <a:ext cx="4828326" cy="403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594"/>
              </a:lnSpc>
              <a:spcBef>
                <a:spcPct val="0"/>
              </a:spcBef>
            </a:pPr>
            <a:r>
              <a:rPr lang="en-US" sz="2495" b="1" u="none" strike="noStrike" spc="174" dirty="0">
                <a:solidFill>
                  <a:srgbClr val="FFFFFF"/>
                </a:solidFill>
                <a:latin typeface="Agrandir Tight Bold"/>
                <a:ea typeface="Agrandir Tight Bold"/>
                <a:cs typeface="Agrandir Tight Bold"/>
                <a:sym typeface="Agrandir Tight Bold"/>
              </a:rPr>
              <a:t>Prime Time Palm Beach County </a:t>
            </a: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C6FF0F0B-1891-DEA1-1848-EDCB6FB00D9B}"/>
              </a:ext>
            </a:extLst>
          </p:cNvPr>
          <p:cNvSpPr txBox="1"/>
          <p:nvPr/>
        </p:nvSpPr>
        <p:spPr>
          <a:xfrm>
            <a:off x="148221" y="7803113"/>
            <a:ext cx="4633137" cy="6957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712"/>
              </a:lnSpc>
              <a:spcBef>
                <a:spcPct val="0"/>
              </a:spcBef>
            </a:pPr>
            <a:r>
              <a:rPr lang="en-US" sz="2608" b="1" u="none" strike="noStrike" spc="182" dirty="0">
                <a:solidFill>
                  <a:srgbClr val="FFFFFF"/>
                </a:solidFill>
                <a:latin typeface="Agrandir Tight Bold"/>
                <a:ea typeface="Agrandir Tight Bold"/>
                <a:cs typeface="Agrandir Tight Bold"/>
                <a:sym typeface="Agrandir Tight Bold"/>
              </a:rPr>
              <a:t>Afterschool Symposium 2026</a:t>
            </a: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9266DD6E-DCA8-8799-A2CE-1707C1447A29}"/>
              </a:ext>
            </a:extLst>
          </p:cNvPr>
          <p:cNvSpPr txBox="1"/>
          <p:nvPr/>
        </p:nvSpPr>
        <p:spPr>
          <a:xfrm>
            <a:off x="172628" y="6850808"/>
            <a:ext cx="4871770" cy="3975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088"/>
              </a:lnSpc>
              <a:spcBef>
                <a:spcPct val="0"/>
              </a:spcBef>
            </a:pPr>
            <a:r>
              <a:rPr lang="en-US" sz="2833" b="1" u="none" strike="noStrike" spc="121" dirty="0">
                <a:solidFill>
                  <a:srgbClr val="FFFFFF"/>
                </a:solidFill>
                <a:latin typeface="Kabel Ultra-Bold"/>
                <a:ea typeface="Kabel Ultra-Bold"/>
                <a:cs typeface="Kabel Ultra-Bold"/>
                <a:sym typeface="Kabel Ultra-Bold"/>
              </a:rPr>
              <a:t>25 Years of Afterschool Excellence</a:t>
            </a: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E7BA8FB4-B76C-385B-26B9-BDDD7794672E}"/>
              </a:ext>
            </a:extLst>
          </p:cNvPr>
          <p:cNvSpPr txBox="1"/>
          <p:nvPr/>
        </p:nvSpPr>
        <p:spPr>
          <a:xfrm>
            <a:off x="148221" y="6003818"/>
            <a:ext cx="4982898" cy="866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91"/>
              </a:lnSpc>
              <a:spcBef>
                <a:spcPct val="0"/>
              </a:spcBef>
            </a:pPr>
            <a:r>
              <a:rPr lang="en-US" sz="5405" b="1" u="none" strike="noStrike" spc="232" dirty="0">
                <a:solidFill>
                  <a:srgbClr val="FFFFFF"/>
                </a:solidFill>
                <a:latin typeface="Kabel Ultra-Bold"/>
                <a:ea typeface="Kabel Ultra-Bold"/>
                <a:cs typeface="Kabel Ultra-Bold"/>
                <a:sym typeface="Kabel Ultra-Bold"/>
              </a:rPr>
              <a:t>Lighting the Way: </a:t>
            </a:r>
          </a:p>
        </p:txBody>
      </p:sp>
      <p:sp>
        <p:nvSpPr>
          <p:cNvPr id="32" name="TextBox 7">
            <a:extLst>
              <a:ext uri="{FF2B5EF4-FFF2-40B4-BE49-F238E27FC236}">
                <a16:creationId xmlns:a16="http://schemas.microsoft.com/office/drawing/2014/main" id="{770CD155-27A4-996D-9559-3B810ECBAAEC}"/>
              </a:ext>
            </a:extLst>
          </p:cNvPr>
          <p:cNvSpPr txBox="1"/>
          <p:nvPr/>
        </p:nvSpPr>
        <p:spPr>
          <a:xfrm>
            <a:off x="6374172" y="634360"/>
            <a:ext cx="10350542" cy="13737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217"/>
              </a:lnSpc>
            </a:pPr>
            <a:r>
              <a:rPr lang="en-US" sz="4800" b="1" spc="271" dirty="0">
                <a:latin typeface="Agrandir Tight Bold"/>
              </a:rPr>
              <a:t>POWER MOVE 2: CREATE PREDICTABILITY FOR OTHERS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2D044D-6F3E-2BAB-7C4D-97CC4CFE82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9331" y="236929"/>
            <a:ext cx="1661849" cy="11107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8C9BAC-8A5E-DC97-B711-8915EC971C6E}"/>
              </a:ext>
            </a:extLst>
          </p:cNvPr>
          <p:cNvSpPr txBox="1"/>
          <p:nvPr/>
        </p:nvSpPr>
        <p:spPr>
          <a:xfrm>
            <a:off x="5357580" y="1854674"/>
            <a:ext cx="118516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“People thrive in environments they can predict.”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912DB48-8EC2-9FE9-2122-15D80910EE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37087" y="458041"/>
            <a:ext cx="1459760" cy="8192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D945004-7FFC-8A19-F751-F9041903511A}"/>
              </a:ext>
            </a:extLst>
          </p:cNvPr>
          <p:cNvSpPr txBox="1"/>
          <p:nvPr/>
        </p:nvSpPr>
        <p:spPr>
          <a:xfrm>
            <a:off x="5508106" y="2989681"/>
            <a:ext cx="5969662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Brain Science: Predictability Reduces Threat</a:t>
            </a:r>
          </a:p>
          <a:p>
            <a:endParaRPr lang="en-US" sz="2800" dirty="0"/>
          </a:p>
          <a:p>
            <a:r>
              <a:rPr lang="en-US" sz="2800" dirty="0"/>
              <a:t>From neuroscience (work by David Rock and others): The brain is constantly scanning for threat vs. safety</a:t>
            </a:r>
          </a:p>
          <a:p>
            <a:endParaRPr lang="en-US" sz="2800" dirty="0"/>
          </a:p>
          <a:p>
            <a:r>
              <a:rPr lang="en-US" sz="2800" dirty="0"/>
              <a:t>Uncertainty = threat response</a:t>
            </a:r>
          </a:p>
          <a:p>
            <a:r>
              <a:rPr lang="en-US" sz="2800" dirty="0"/>
              <a:t>Predictability = safety response</a:t>
            </a:r>
          </a:p>
          <a:p>
            <a:endParaRPr lang="en-US" sz="2800" dirty="0"/>
          </a:p>
          <a:p>
            <a:r>
              <a:rPr lang="en-US" sz="2800" b="1" dirty="0"/>
              <a:t>“The brain performs better when it knows what’s coming.”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204307-FE2F-92A0-6D2D-0CEA91930B8D}"/>
              </a:ext>
            </a:extLst>
          </p:cNvPr>
          <p:cNvSpPr txBox="1"/>
          <p:nvPr/>
        </p:nvSpPr>
        <p:spPr>
          <a:xfrm>
            <a:off x="11854754" y="3035444"/>
            <a:ext cx="5868642" cy="6617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Youth Development Insight</a:t>
            </a:r>
          </a:p>
          <a:p>
            <a:endParaRPr lang="en-US" sz="2800" dirty="0"/>
          </a:p>
          <a:p>
            <a:r>
              <a:rPr lang="en-US" sz="2800" dirty="0"/>
              <a:t>In youth development environments, young people thrive with: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structure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consistency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clear expectations</a:t>
            </a:r>
          </a:p>
          <a:p>
            <a:endParaRPr lang="en-US" sz="2800" dirty="0"/>
          </a:p>
          <a:p>
            <a:r>
              <a:rPr lang="en-US" sz="2800" dirty="0"/>
              <a:t>Why? Because predictability: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reduces behavioral escalation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increases trust with adults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improves participation</a:t>
            </a:r>
          </a:p>
          <a:p>
            <a:endParaRPr lang="en-US" sz="2800" dirty="0"/>
          </a:p>
          <a:p>
            <a:r>
              <a:rPr lang="en-US" sz="2800" b="1" dirty="0"/>
              <a:t>“Students don’t just respond to rules; they respond to consistency.”</a:t>
            </a:r>
          </a:p>
        </p:txBody>
      </p:sp>
    </p:spTree>
    <p:extLst>
      <p:ext uri="{BB962C8B-B14F-4D97-AF65-F5344CB8AC3E}">
        <p14:creationId xmlns:p14="http://schemas.microsoft.com/office/powerpoint/2010/main" val="2781672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BA2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567B6D-B1DE-F8CC-D4C8-C4D8493ADA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9">
            <a:extLst>
              <a:ext uri="{FF2B5EF4-FFF2-40B4-BE49-F238E27FC236}">
                <a16:creationId xmlns:a16="http://schemas.microsoft.com/office/drawing/2014/main" id="{61327DEC-075D-7ED0-E930-6CE71600C5D3}"/>
              </a:ext>
            </a:extLst>
          </p:cNvPr>
          <p:cNvSpPr/>
          <p:nvPr/>
        </p:nvSpPr>
        <p:spPr>
          <a:xfrm rot="10270399">
            <a:off x="763457" y="607829"/>
            <a:ext cx="5037156" cy="7257945"/>
          </a:xfrm>
          <a:custGeom>
            <a:avLst/>
            <a:gdLst/>
            <a:ahLst/>
            <a:cxnLst/>
            <a:rect l="l" t="t" r="r" b="b"/>
            <a:pathLst>
              <a:path w="15054145" h="13360554">
                <a:moveTo>
                  <a:pt x="0" y="0"/>
                </a:moveTo>
                <a:lnTo>
                  <a:pt x="15054144" y="0"/>
                </a:lnTo>
                <a:lnTo>
                  <a:pt x="15054144" y="13360554"/>
                </a:lnTo>
                <a:lnTo>
                  <a:pt x="0" y="1336055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6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A65D0059-2A1C-6BD2-3357-DF53569A9067}"/>
              </a:ext>
            </a:extLst>
          </p:cNvPr>
          <p:cNvGrpSpPr/>
          <p:nvPr/>
        </p:nvGrpSpPr>
        <p:grpSpPr>
          <a:xfrm>
            <a:off x="5219331" y="1431340"/>
            <a:ext cx="12842975" cy="8592554"/>
            <a:chOff x="0" y="0"/>
            <a:chExt cx="3719573" cy="2653668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7A491010-1D6C-C2C5-40F5-EF2379F1A982}"/>
                </a:ext>
              </a:extLst>
            </p:cNvPr>
            <p:cNvSpPr/>
            <p:nvPr/>
          </p:nvSpPr>
          <p:spPr>
            <a:xfrm>
              <a:off x="0" y="0"/>
              <a:ext cx="3719573" cy="2653668"/>
            </a:xfrm>
            <a:custGeom>
              <a:avLst/>
              <a:gdLst/>
              <a:ahLst/>
              <a:cxnLst/>
              <a:rect l="l" t="t" r="r" b="b"/>
              <a:pathLst>
                <a:path w="3719573" h="2653668">
                  <a:moveTo>
                    <a:pt x="23024" y="0"/>
                  </a:moveTo>
                  <a:lnTo>
                    <a:pt x="3696549" y="0"/>
                  </a:lnTo>
                  <a:cubicBezTo>
                    <a:pt x="3709265" y="0"/>
                    <a:pt x="3719573" y="10308"/>
                    <a:pt x="3719573" y="23024"/>
                  </a:cubicBezTo>
                  <a:lnTo>
                    <a:pt x="3719573" y="2630644"/>
                  </a:lnTo>
                  <a:cubicBezTo>
                    <a:pt x="3719573" y="2636750"/>
                    <a:pt x="3717147" y="2642607"/>
                    <a:pt x="3712830" y="2646924"/>
                  </a:cubicBezTo>
                  <a:cubicBezTo>
                    <a:pt x="3708512" y="2651242"/>
                    <a:pt x="3702655" y="2653668"/>
                    <a:pt x="3696549" y="2653668"/>
                  </a:cubicBezTo>
                  <a:lnTo>
                    <a:pt x="23024" y="2653668"/>
                  </a:lnTo>
                  <a:cubicBezTo>
                    <a:pt x="10308" y="2653668"/>
                    <a:pt x="0" y="2643360"/>
                    <a:pt x="0" y="2630644"/>
                  </a:cubicBezTo>
                  <a:lnTo>
                    <a:pt x="0" y="23024"/>
                  </a:lnTo>
                  <a:cubicBezTo>
                    <a:pt x="0" y="16918"/>
                    <a:pt x="2426" y="11061"/>
                    <a:pt x="6744" y="6744"/>
                  </a:cubicBezTo>
                  <a:cubicBezTo>
                    <a:pt x="11061" y="2426"/>
                    <a:pt x="16918" y="0"/>
                    <a:pt x="2302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A5436091-AEC2-C275-1E81-AFAA9A2288E6}"/>
                </a:ext>
              </a:extLst>
            </p:cNvPr>
            <p:cNvSpPr txBox="1"/>
            <p:nvPr/>
          </p:nvSpPr>
          <p:spPr>
            <a:xfrm>
              <a:off x="0" y="9525"/>
              <a:ext cx="3719573" cy="26441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23"/>
                </a:lnSpc>
              </a:pPr>
              <a:endParaRPr/>
            </a:p>
          </p:txBody>
        </p:sp>
      </p:grpSp>
      <p:sp>
        <p:nvSpPr>
          <p:cNvPr id="12" name="TextBox 12">
            <a:extLst>
              <a:ext uri="{FF2B5EF4-FFF2-40B4-BE49-F238E27FC236}">
                <a16:creationId xmlns:a16="http://schemas.microsoft.com/office/drawing/2014/main" id="{506877B6-0807-4322-E17E-4EEABEBB2851}"/>
              </a:ext>
            </a:extLst>
          </p:cNvPr>
          <p:cNvSpPr txBox="1"/>
          <p:nvPr/>
        </p:nvSpPr>
        <p:spPr>
          <a:xfrm>
            <a:off x="5868536" y="125054"/>
            <a:ext cx="11586951" cy="14310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2349"/>
              </a:lnSpc>
              <a:spcBef>
                <a:spcPct val="0"/>
              </a:spcBef>
            </a:pPr>
            <a:r>
              <a:rPr lang="en-US" sz="6600" b="1" spc="280" dirty="0">
                <a:solidFill>
                  <a:srgbClr val="FFFFFF"/>
                </a:solidFill>
                <a:latin typeface="Agrandir Tight Bold"/>
                <a:ea typeface="Agrandir Tight Bold"/>
                <a:cs typeface="Agrandir Tight Bold"/>
                <a:sym typeface="Agrandir Tight Bold"/>
              </a:rPr>
              <a:t>Your Facilitator</a:t>
            </a:r>
            <a:endParaRPr lang="en-US" sz="6600" b="1" u="none" strike="noStrike" spc="280" dirty="0">
              <a:solidFill>
                <a:srgbClr val="FFFFFF"/>
              </a:solidFill>
              <a:latin typeface="Agrandir Tight Bold"/>
              <a:ea typeface="Agrandir Tight Bold"/>
              <a:cs typeface="Agrandir Tight Bold"/>
              <a:sym typeface="Agrandir Tight Bold"/>
            </a:endParaRP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A42C9C92-5243-42D7-5E98-DD05BAF0F196}"/>
              </a:ext>
            </a:extLst>
          </p:cNvPr>
          <p:cNvSpPr txBox="1"/>
          <p:nvPr/>
        </p:nvSpPr>
        <p:spPr>
          <a:xfrm>
            <a:off x="225693" y="8945936"/>
            <a:ext cx="4932651" cy="6186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48"/>
              </a:lnSpc>
              <a:spcBef>
                <a:spcPct val="0"/>
              </a:spcBef>
            </a:pPr>
            <a:r>
              <a:rPr lang="en-US" sz="3897" b="1" u="none" strike="noStrike" spc="167" dirty="0">
                <a:solidFill>
                  <a:srgbClr val="FFFFFF"/>
                </a:solidFill>
                <a:latin typeface="Kabel Ultra-Bold"/>
                <a:ea typeface="Kabel Ultra-Bold"/>
                <a:cs typeface="Kabel Ultra-Bold"/>
                <a:sym typeface="Kabel Ultra-Bold"/>
              </a:rPr>
              <a:t>#AfterschoolSYM2026</a:t>
            </a:r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6FC36922-9185-3BCD-CAB1-3DAA0E24462D}"/>
              </a:ext>
            </a:extLst>
          </p:cNvPr>
          <p:cNvSpPr/>
          <p:nvPr/>
        </p:nvSpPr>
        <p:spPr>
          <a:xfrm>
            <a:off x="219639" y="307470"/>
            <a:ext cx="4744161" cy="5930552"/>
          </a:xfrm>
          <a:custGeom>
            <a:avLst/>
            <a:gdLst/>
            <a:ahLst/>
            <a:cxnLst/>
            <a:rect l="l" t="t" r="r" b="b"/>
            <a:pathLst>
              <a:path w="4744161" h="5930552">
                <a:moveTo>
                  <a:pt x="0" y="0"/>
                </a:moveTo>
                <a:lnTo>
                  <a:pt x="4744161" y="0"/>
                </a:lnTo>
                <a:lnTo>
                  <a:pt x="4744161" y="5930552"/>
                </a:lnTo>
                <a:lnTo>
                  <a:pt x="0" y="59305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4F3DEF3C-BDA9-8A64-0F1A-90514B40E08B}"/>
              </a:ext>
            </a:extLst>
          </p:cNvPr>
          <p:cNvSpPr txBox="1"/>
          <p:nvPr/>
        </p:nvSpPr>
        <p:spPr>
          <a:xfrm>
            <a:off x="236433" y="7442064"/>
            <a:ext cx="4828326" cy="403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594"/>
              </a:lnSpc>
              <a:spcBef>
                <a:spcPct val="0"/>
              </a:spcBef>
            </a:pPr>
            <a:r>
              <a:rPr lang="en-US" sz="2495" b="1" u="none" strike="noStrike" spc="174">
                <a:solidFill>
                  <a:srgbClr val="FFFFFF"/>
                </a:solidFill>
                <a:latin typeface="Agrandir Tight Bold"/>
                <a:ea typeface="Agrandir Tight Bold"/>
                <a:cs typeface="Agrandir Tight Bold"/>
                <a:sym typeface="Agrandir Tight Bold"/>
              </a:rPr>
              <a:t>Prime Time Palm Beach County </a:t>
            </a: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75A729FE-E58F-C0B0-E30D-5C108D97DF41}"/>
              </a:ext>
            </a:extLst>
          </p:cNvPr>
          <p:cNvSpPr txBox="1"/>
          <p:nvPr/>
        </p:nvSpPr>
        <p:spPr>
          <a:xfrm>
            <a:off x="-274629" y="7807133"/>
            <a:ext cx="5850450" cy="433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12"/>
              </a:lnSpc>
              <a:spcBef>
                <a:spcPct val="0"/>
              </a:spcBef>
            </a:pPr>
            <a:r>
              <a:rPr lang="en-US" sz="2608" b="1" u="none" strike="noStrike" spc="182" dirty="0">
                <a:solidFill>
                  <a:srgbClr val="FFFFFF"/>
                </a:solidFill>
                <a:latin typeface="Agrandir Tight Bold"/>
                <a:ea typeface="Agrandir Tight Bold"/>
                <a:cs typeface="Agrandir Tight Bold"/>
                <a:sym typeface="Agrandir Tight Bold"/>
              </a:rPr>
              <a:t>Afterschool Symposium 2026</a:t>
            </a: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064741F5-93F1-471D-C392-6F0BCC6D0B3F}"/>
              </a:ext>
            </a:extLst>
          </p:cNvPr>
          <p:cNvSpPr txBox="1"/>
          <p:nvPr/>
        </p:nvSpPr>
        <p:spPr>
          <a:xfrm>
            <a:off x="-274629" y="6999570"/>
            <a:ext cx="5850450" cy="458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88"/>
              </a:lnSpc>
              <a:spcBef>
                <a:spcPct val="0"/>
              </a:spcBef>
            </a:pPr>
            <a:r>
              <a:rPr lang="en-US" sz="2833" b="1" u="none" strike="noStrike" spc="121">
                <a:solidFill>
                  <a:srgbClr val="FFFFFF"/>
                </a:solidFill>
                <a:latin typeface="Kabel Ultra-Bold"/>
                <a:ea typeface="Kabel Ultra-Bold"/>
                <a:cs typeface="Kabel Ultra-Bold"/>
                <a:sym typeface="Kabel Ultra-Bold"/>
              </a:rPr>
              <a:t>25 Years of Afterschool Excellence</a:t>
            </a: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0A39F166-5734-C93C-DC65-EDBC25223AFB}"/>
              </a:ext>
            </a:extLst>
          </p:cNvPr>
          <p:cNvSpPr txBox="1"/>
          <p:nvPr/>
        </p:nvSpPr>
        <p:spPr>
          <a:xfrm>
            <a:off x="236433" y="6238022"/>
            <a:ext cx="4982898" cy="866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91"/>
              </a:lnSpc>
              <a:spcBef>
                <a:spcPct val="0"/>
              </a:spcBef>
            </a:pPr>
            <a:r>
              <a:rPr lang="en-US" sz="5405" b="1" u="none" strike="noStrike" spc="232">
                <a:solidFill>
                  <a:srgbClr val="FFFFFF"/>
                </a:solidFill>
                <a:latin typeface="Kabel Ultra-Bold"/>
                <a:ea typeface="Kabel Ultra-Bold"/>
                <a:cs typeface="Kabel Ultra-Bold"/>
                <a:sym typeface="Kabel Ultra-Bold"/>
              </a:rPr>
              <a:t>Lighting the Way: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F36D94-1B18-0481-8E83-B3054B1F2B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557" y="1658693"/>
            <a:ext cx="10571244" cy="81686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AD67D9-FCFC-7690-DE3A-12417F80D1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7178" y="396621"/>
            <a:ext cx="1629078" cy="242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6667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BA2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1CD64E-DA40-9BB8-60D0-840C83C7DB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860C2EC-9801-25B6-84BB-C917A3D8DC37}"/>
              </a:ext>
            </a:extLst>
          </p:cNvPr>
          <p:cNvGrpSpPr/>
          <p:nvPr/>
        </p:nvGrpSpPr>
        <p:grpSpPr>
          <a:xfrm>
            <a:off x="415636" y="189781"/>
            <a:ext cx="17524906" cy="10097219"/>
            <a:chOff x="0" y="0"/>
            <a:chExt cx="3719573" cy="2653668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9AA69A58-6999-1B13-0A8C-AF2B74FA5034}"/>
                </a:ext>
              </a:extLst>
            </p:cNvPr>
            <p:cNvSpPr/>
            <p:nvPr/>
          </p:nvSpPr>
          <p:spPr>
            <a:xfrm>
              <a:off x="0" y="0"/>
              <a:ext cx="3719573" cy="2594266"/>
            </a:xfrm>
            <a:custGeom>
              <a:avLst/>
              <a:gdLst/>
              <a:ahLst/>
              <a:cxnLst/>
              <a:rect l="l" t="t" r="r" b="b"/>
              <a:pathLst>
                <a:path w="3719573" h="2653668">
                  <a:moveTo>
                    <a:pt x="23024" y="0"/>
                  </a:moveTo>
                  <a:lnTo>
                    <a:pt x="3696549" y="0"/>
                  </a:lnTo>
                  <a:cubicBezTo>
                    <a:pt x="3709265" y="0"/>
                    <a:pt x="3719573" y="10308"/>
                    <a:pt x="3719573" y="23024"/>
                  </a:cubicBezTo>
                  <a:lnTo>
                    <a:pt x="3719573" y="2630644"/>
                  </a:lnTo>
                  <a:cubicBezTo>
                    <a:pt x="3719573" y="2636750"/>
                    <a:pt x="3717147" y="2642607"/>
                    <a:pt x="3712830" y="2646924"/>
                  </a:cubicBezTo>
                  <a:cubicBezTo>
                    <a:pt x="3708512" y="2651242"/>
                    <a:pt x="3702655" y="2653668"/>
                    <a:pt x="3696549" y="2653668"/>
                  </a:cubicBezTo>
                  <a:lnTo>
                    <a:pt x="23024" y="2653668"/>
                  </a:lnTo>
                  <a:cubicBezTo>
                    <a:pt x="10308" y="2653668"/>
                    <a:pt x="0" y="2643360"/>
                    <a:pt x="0" y="2630644"/>
                  </a:cubicBezTo>
                  <a:lnTo>
                    <a:pt x="0" y="23024"/>
                  </a:lnTo>
                  <a:cubicBezTo>
                    <a:pt x="0" y="16918"/>
                    <a:pt x="2426" y="11061"/>
                    <a:pt x="6744" y="6744"/>
                  </a:cubicBezTo>
                  <a:cubicBezTo>
                    <a:pt x="11061" y="2426"/>
                    <a:pt x="16918" y="0"/>
                    <a:pt x="2302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CD6855C1-6E82-1ED3-F6D9-2DC1220E9A93}"/>
                </a:ext>
              </a:extLst>
            </p:cNvPr>
            <p:cNvSpPr txBox="1"/>
            <p:nvPr/>
          </p:nvSpPr>
          <p:spPr>
            <a:xfrm>
              <a:off x="0" y="9525"/>
              <a:ext cx="3719573" cy="26441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23"/>
                </a:lnSpc>
              </a:pPr>
              <a:endParaRPr/>
            </a:p>
          </p:txBody>
        </p:sp>
      </p:grpSp>
      <p:sp>
        <p:nvSpPr>
          <p:cNvPr id="32" name="TextBox 7">
            <a:extLst>
              <a:ext uri="{FF2B5EF4-FFF2-40B4-BE49-F238E27FC236}">
                <a16:creationId xmlns:a16="http://schemas.microsoft.com/office/drawing/2014/main" id="{8D50C67D-5CB3-85BB-289C-8BF6C4779C9C}"/>
              </a:ext>
            </a:extLst>
          </p:cNvPr>
          <p:cNvSpPr txBox="1"/>
          <p:nvPr/>
        </p:nvSpPr>
        <p:spPr>
          <a:xfrm>
            <a:off x="4007939" y="631363"/>
            <a:ext cx="11730826" cy="13737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217"/>
              </a:lnSpc>
            </a:pPr>
            <a:r>
              <a:rPr lang="en-US" sz="4800" b="1" spc="271" dirty="0">
                <a:latin typeface="Agrandir Tight Bold"/>
              </a:rPr>
              <a:t>POWER MOVE 2: CREATE PREDICTABILITY FOR OTHERS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B31959-4653-E680-F07F-031E15562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53" y="264639"/>
            <a:ext cx="1661849" cy="11107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97F7B4-14B6-3ECD-E08D-5FB1E2F091D0}"/>
              </a:ext>
            </a:extLst>
          </p:cNvPr>
          <p:cNvSpPr txBox="1"/>
          <p:nvPr/>
        </p:nvSpPr>
        <p:spPr>
          <a:xfrm>
            <a:off x="4766215" y="2015588"/>
            <a:ext cx="94338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“People thrive in environments they can predict.”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5F1CD42-4F4F-D1C7-54C7-4FFABF9CA4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37087" y="458041"/>
            <a:ext cx="1459760" cy="8192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63AA965-7F8C-E6A9-019E-A9A4063F4D7A}"/>
              </a:ext>
            </a:extLst>
          </p:cNvPr>
          <p:cNvSpPr txBox="1"/>
          <p:nvPr/>
        </p:nvSpPr>
        <p:spPr>
          <a:xfrm>
            <a:off x="2848451" y="8333770"/>
            <a:ext cx="126592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What Are You Teaching People to Expect?</a:t>
            </a:r>
            <a:endParaRPr lang="en-US" sz="3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59B748-6F27-23EE-B09D-8F6AE635AF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9418" y="3717370"/>
            <a:ext cx="6002339" cy="398947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86C3D7F-4CCD-BA8A-B286-30404835A914}"/>
              </a:ext>
            </a:extLst>
          </p:cNvPr>
          <p:cNvSpPr txBox="1"/>
          <p:nvPr/>
        </p:nvSpPr>
        <p:spPr>
          <a:xfrm>
            <a:off x="8135394" y="5143500"/>
            <a:ext cx="269553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600" b="1" dirty="0"/>
              <a:t>=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1D348D5-9B51-9969-1AD1-AF46062F9B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23253" y="3812069"/>
            <a:ext cx="6963652" cy="390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4981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BA2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3C4680-7C1F-0EEB-74CC-EE92D5422C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7E8C0826-97BC-68A1-D515-7E11202A252E}"/>
              </a:ext>
            </a:extLst>
          </p:cNvPr>
          <p:cNvGrpSpPr/>
          <p:nvPr/>
        </p:nvGrpSpPr>
        <p:grpSpPr>
          <a:xfrm>
            <a:off x="5158344" y="189781"/>
            <a:ext cx="12782198" cy="10097219"/>
            <a:chOff x="0" y="0"/>
            <a:chExt cx="3719573" cy="2653668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D202025E-2F5A-CB67-5F2E-B803223F7A82}"/>
                </a:ext>
              </a:extLst>
            </p:cNvPr>
            <p:cNvSpPr/>
            <p:nvPr/>
          </p:nvSpPr>
          <p:spPr>
            <a:xfrm>
              <a:off x="0" y="0"/>
              <a:ext cx="3719573" cy="2594266"/>
            </a:xfrm>
            <a:custGeom>
              <a:avLst/>
              <a:gdLst/>
              <a:ahLst/>
              <a:cxnLst/>
              <a:rect l="l" t="t" r="r" b="b"/>
              <a:pathLst>
                <a:path w="3719573" h="2653668">
                  <a:moveTo>
                    <a:pt x="23024" y="0"/>
                  </a:moveTo>
                  <a:lnTo>
                    <a:pt x="3696549" y="0"/>
                  </a:lnTo>
                  <a:cubicBezTo>
                    <a:pt x="3709265" y="0"/>
                    <a:pt x="3719573" y="10308"/>
                    <a:pt x="3719573" y="23024"/>
                  </a:cubicBezTo>
                  <a:lnTo>
                    <a:pt x="3719573" y="2630644"/>
                  </a:lnTo>
                  <a:cubicBezTo>
                    <a:pt x="3719573" y="2636750"/>
                    <a:pt x="3717147" y="2642607"/>
                    <a:pt x="3712830" y="2646924"/>
                  </a:cubicBezTo>
                  <a:cubicBezTo>
                    <a:pt x="3708512" y="2651242"/>
                    <a:pt x="3702655" y="2653668"/>
                    <a:pt x="3696549" y="2653668"/>
                  </a:cubicBezTo>
                  <a:lnTo>
                    <a:pt x="23024" y="2653668"/>
                  </a:lnTo>
                  <a:cubicBezTo>
                    <a:pt x="10308" y="2653668"/>
                    <a:pt x="0" y="2643360"/>
                    <a:pt x="0" y="2630644"/>
                  </a:cubicBezTo>
                  <a:lnTo>
                    <a:pt x="0" y="23024"/>
                  </a:lnTo>
                  <a:cubicBezTo>
                    <a:pt x="0" y="16918"/>
                    <a:pt x="2426" y="11061"/>
                    <a:pt x="6744" y="6744"/>
                  </a:cubicBezTo>
                  <a:cubicBezTo>
                    <a:pt x="11061" y="2426"/>
                    <a:pt x="16918" y="0"/>
                    <a:pt x="2302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35FC9DF2-8AF3-1E37-0595-8B649DC47C69}"/>
                </a:ext>
              </a:extLst>
            </p:cNvPr>
            <p:cNvSpPr txBox="1"/>
            <p:nvPr/>
          </p:nvSpPr>
          <p:spPr>
            <a:xfrm>
              <a:off x="0" y="9525"/>
              <a:ext cx="3719573" cy="26441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23"/>
                </a:lnSpc>
              </a:pPr>
              <a:endParaRPr/>
            </a:p>
          </p:txBody>
        </p:sp>
      </p:grpSp>
      <p:sp>
        <p:nvSpPr>
          <p:cNvPr id="13" name="TextBox 13">
            <a:extLst>
              <a:ext uri="{FF2B5EF4-FFF2-40B4-BE49-F238E27FC236}">
                <a16:creationId xmlns:a16="http://schemas.microsoft.com/office/drawing/2014/main" id="{6289CF14-7347-CACD-3E3C-7505FD706271}"/>
              </a:ext>
            </a:extLst>
          </p:cNvPr>
          <p:cNvSpPr txBox="1"/>
          <p:nvPr/>
        </p:nvSpPr>
        <p:spPr>
          <a:xfrm>
            <a:off x="212080" y="8585124"/>
            <a:ext cx="4932651" cy="6186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48"/>
              </a:lnSpc>
              <a:spcBef>
                <a:spcPct val="0"/>
              </a:spcBef>
            </a:pPr>
            <a:r>
              <a:rPr lang="en-US" sz="3897" b="1" u="none" strike="noStrike" spc="167" dirty="0">
                <a:solidFill>
                  <a:srgbClr val="FFFFFF"/>
                </a:solidFill>
                <a:latin typeface="Kabel Ultra-Bold"/>
                <a:ea typeface="Kabel Ultra-Bold"/>
                <a:cs typeface="Kabel Ultra-Bold"/>
                <a:sym typeface="Kabel Ultra-Bold"/>
              </a:rPr>
              <a:t>#AfterschoolSYM2026</a:t>
            </a:r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7D2642B5-983D-968B-A14B-E5DDF6E428B5}"/>
              </a:ext>
            </a:extLst>
          </p:cNvPr>
          <p:cNvSpPr/>
          <p:nvPr/>
        </p:nvSpPr>
        <p:spPr>
          <a:xfrm>
            <a:off x="236433" y="118087"/>
            <a:ext cx="4744161" cy="5930552"/>
          </a:xfrm>
          <a:custGeom>
            <a:avLst/>
            <a:gdLst/>
            <a:ahLst/>
            <a:cxnLst/>
            <a:rect l="l" t="t" r="r" b="b"/>
            <a:pathLst>
              <a:path w="4744161" h="5930552">
                <a:moveTo>
                  <a:pt x="0" y="0"/>
                </a:moveTo>
                <a:lnTo>
                  <a:pt x="4744161" y="0"/>
                </a:lnTo>
                <a:lnTo>
                  <a:pt x="4744161" y="5930552"/>
                </a:lnTo>
                <a:lnTo>
                  <a:pt x="0" y="59305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67AF6FCD-4E4D-CDBC-0B28-A6874BF778F7}"/>
              </a:ext>
            </a:extLst>
          </p:cNvPr>
          <p:cNvSpPr txBox="1"/>
          <p:nvPr/>
        </p:nvSpPr>
        <p:spPr>
          <a:xfrm>
            <a:off x="172628" y="7313701"/>
            <a:ext cx="4828326" cy="403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594"/>
              </a:lnSpc>
              <a:spcBef>
                <a:spcPct val="0"/>
              </a:spcBef>
            </a:pPr>
            <a:r>
              <a:rPr lang="en-US" sz="2495" b="1" u="none" strike="noStrike" spc="174" dirty="0">
                <a:solidFill>
                  <a:srgbClr val="FFFFFF"/>
                </a:solidFill>
                <a:latin typeface="Agrandir Tight Bold"/>
                <a:ea typeface="Agrandir Tight Bold"/>
                <a:cs typeface="Agrandir Tight Bold"/>
                <a:sym typeface="Agrandir Tight Bold"/>
              </a:rPr>
              <a:t>Prime Time Palm Beach County </a:t>
            </a: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4243B363-C26E-4A7B-EF6B-4A9D2A08D9F5}"/>
              </a:ext>
            </a:extLst>
          </p:cNvPr>
          <p:cNvSpPr txBox="1"/>
          <p:nvPr/>
        </p:nvSpPr>
        <p:spPr>
          <a:xfrm>
            <a:off x="148221" y="7803113"/>
            <a:ext cx="4633137" cy="6957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712"/>
              </a:lnSpc>
              <a:spcBef>
                <a:spcPct val="0"/>
              </a:spcBef>
            </a:pPr>
            <a:r>
              <a:rPr lang="en-US" sz="2608" b="1" u="none" strike="noStrike" spc="182" dirty="0">
                <a:solidFill>
                  <a:srgbClr val="FFFFFF"/>
                </a:solidFill>
                <a:latin typeface="Agrandir Tight Bold"/>
                <a:ea typeface="Agrandir Tight Bold"/>
                <a:cs typeface="Agrandir Tight Bold"/>
                <a:sym typeface="Agrandir Tight Bold"/>
              </a:rPr>
              <a:t>Afterschool Symposium 2026</a:t>
            </a: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F9A63EB8-901C-5F1D-AFC7-E85D9B954349}"/>
              </a:ext>
            </a:extLst>
          </p:cNvPr>
          <p:cNvSpPr txBox="1"/>
          <p:nvPr/>
        </p:nvSpPr>
        <p:spPr>
          <a:xfrm>
            <a:off x="172628" y="6850808"/>
            <a:ext cx="4871770" cy="3975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088"/>
              </a:lnSpc>
              <a:spcBef>
                <a:spcPct val="0"/>
              </a:spcBef>
            </a:pPr>
            <a:r>
              <a:rPr lang="en-US" sz="2833" b="1" u="none" strike="noStrike" spc="121" dirty="0">
                <a:solidFill>
                  <a:srgbClr val="FFFFFF"/>
                </a:solidFill>
                <a:latin typeface="Kabel Ultra-Bold"/>
                <a:ea typeface="Kabel Ultra-Bold"/>
                <a:cs typeface="Kabel Ultra-Bold"/>
                <a:sym typeface="Kabel Ultra-Bold"/>
              </a:rPr>
              <a:t>25 Years of Afterschool Excellence</a:t>
            </a: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E92B3223-0BC4-EF29-81B3-73EB86296B7F}"/>
              </a:ext>
            </a:extLst>
          </p:cNvPr>
          <p:cNvSpPr txBox="1"/>
          <p:nvPr/>
        </p:nvSpPr>
        <p:spPr>
          <a:xfrm>
            <a:off x="148221" y="6003818"/>
            <a:ext cx="4982898" cy="866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91"/>
              </a:lnSpc>
              <a:spcBef>
                <a:spcPct val="0"/>
              </a:spcBef>
            </a:pPr>
            <a:r>
              <a:rPr lang="en-US" sz="5405" b="1" u="none" strike="noStrike" spc="232" dirty="0">
                <a:solidFill>
                  <a:srgbClr val="FFFFFF"/>
                </a:solidFill>
                <a:latin typeface="Kabel Ultra-Bold"/>
                <a:ea typeface="Kabel Ultra-Bold"/>
                <a:cs typeface="Kabel Ultra-Bold"/>
                <a:sym typeface="Kabel Ultra-Bold"/>
              </a:rPr>
              <a:t>Lighting the Way: </a:t>
            </a:r>
          </a:p>
        </p:txBody>
      </p:sp>
      <p:sp>
        <p:nvSpPr>
          <p:cNvPr id="32" name="TextBox 7">
            <a:extLst>
              <a:ext uri="{FF2B5EF4-FFF2-40B4-BE49-F238E27FC236}">
                <a16:creationId xmlns:a16="http://schemas.microsoft.com/office/drawing/2014/main" id="{AAFC3E02-D80D-C79F-285A-2A20998DDD48}"/>
              </a:ext>
            </a:extLst>
          </p:cNvPr>
          <p:cNvSpPr txBox="1"/>
          <p:nvPr/>
        </p:nvSpPr>
        <p:spPr>
          <a:xfrm>
            <a:off x="6374172" y="634360"/>
            <a:ext cx="10350542" cy="13737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217"/>
              </a:lnSpc>
            </a:pPr>
            <a:r>
              <a:rPr lang="en-US" sz="4800" b="1" spc="271" dirty="0">
                <a:latin typeface="Agrandir Tight Bold"/>
              </a:rPr>
              <a:t>POWER MOVE 2: CREATE PREDICTABILITY FOR OTHERS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EB3B7B-E4AE-578D-2B82-04D80E487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9331" y="236929"/>
            <a:ext cx="1661849" cy="11107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01D95C-B1F7-5541-1C2F-5B00D096613B}"/>
              </a:ext>
            </a:extLst>
          </p:cNvPr>
          <p:cNvSpPr txBox="1"/>
          <p:nvPr/>
        </p:nvSpPr>
        <p:spPr>
          <a:xfrm>
            <a:off x="5508105" y="2008069"/>
            <a:ext cx="118516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“People thrive in environments they can predict.”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E56766-2CF7-C999-F51A-4AF71BA32485}"/>
              </a:ext>
            </a:extLst>
          </p:cNvPr>
          <p:cNvSpPr txBox="1"/>
          <p:nvPr/>
        </p:nvSpPr>
        <p:spPr>
          <a:xfrm>
            <a:off x="5459613" y="5051543"/>
            <a:ext cx="1194862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/>
              <a:t>Once you regulate yourself… people begin to experience you differently.</a:t>
            </a:r>
          </a:p>
          <a:p>
            <a:pPr algn="ctr"/>
            <a:r>
              <a:rPr lang="en-US" sz="4800" dirty="0"/>
              <a:t>But here’s what matters even more,</a:t>
            </a:r>
          </a:p>
          <a:p>
            <a:pPr algn="ctr"/>
            <a:r>
              <a:rPr lang="en-US" sz="4800" dirty="0"/>
              <a:t>they don’t just experience you once.</a:t>
            </a:r>
          </a:p>
          <a:p>
            <a:pPr algn="ctr"/>
            <a:endParaRPr lang="en-US" sz="4800" dirty="0"/>
          </a:p>
          <a:p>
            <a:pPr algn="ctr"/>
            <a:r>
              <a:rPr lang="en-US" sz="4800" b="1" dirty="0"/>
              <a:t>“They experience you consistently.”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6A9895-A776-B597-6940-98EB2CEC27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5599" y="2752198"/>
            <a:ext cx="367665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5536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BA2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651A4C-7E7B-22AC-71EF-53BA1040AD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D7985B8-4604-AAE7-2392-7729A9F501A2}"/>
              </a:ext>
            </a:extLst>
          </p:cNvPr>
          <p:cNvGrpSpPr/>
          <p:nvPr/>
        </p:nvGrpSpPr>
        <p:grpSpPr>
          <a:xfrm>
            <a:off x="5158343" y="189781"/>
            <a:ext cx="12782198" cy="10097219"/>
            <a:chOff x="0" y="0"/>
            <a:chExt cx="3719573" cy="2653668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A5982266-5BC1-4735-F0B3-A968B00DD58D}"/>
                </a:ext>
              </a:extLst>
            </p:cNvPr>
            <p:cNvSpPr/>
            <p:nvPr/>
          </p:nvSpPr>
          <p:spPr>
            <a:xfrm>
              <a:off x="0" y="0"/>
              <a:ext cx="3719573" cy="2594266"/>
            </a:xfrm>
            <a:custGeom>
              <a:avLst/>
              <a:gdLst/>
              <a:ahLst/>
              <a:cxnLst/>
              <a:rect l="l" t="t" r="r" b="b"/>
              <a:pathLst>
                <a:path w="3719573" h="2653668">
                  <a:moveTo>
                    <a:pt x="23024" y="0"/>
                  </a:moveTo>
                  <a:lnTo>
                    <a:pt x="3696549" y="0"/>
                  </a:lnTo>
                  <a:cubicBezTo>
                    <a:pt x="3709265" y="0"/>
                    <a:pt x="3719573" y="10308"/>
                    <a:pt x="3719573" y="23024"/>
                  </a:cubicBezTo>
                  <a:lnTo>
                    <a:pt x="3719573" y="2630644"/>
                  </a:lnTo>
                  <a:cubicBezTo>
                    <a:pt x="3719573" y="2636750"/>
                    <a:pt x="3717147" y="2642607"/>
                    <a:pt x="3712830" y="2646924"/>
                  </a:cubicBezTo>
                  <a:cubicBezTo>
                    <a:pt x="3708512" y="2651242"/>
                    <a:pt x="3702655" y="2653668"/>
                    <a:pt x="3696549" y="2653668"/>
                  </a:cubicBezTo>
                  <a:lnTo>
                    <a:pt x="23024" y="2653668"/>
                  </a:lnTo>
                  <a:cubicBezTo>
                    <a:pt x="10308" y="2653668"/>
                    <a:pt x="0" y="2643360"/>
                    <a:pt x="0" y="2630644"/>
                  </a:cubicBezTo>
                  <a:lnTo>
                    <a:pt x="0" y="23024"/>
                  </a:lnTo>
                  <a:cubicBezTo>
                    <a:pt x="0" y="16918"/>
                    <a:pt x="2426" y="11061"/>
                    <a:pt x="6744" y="6744"/>
                  </a:cubicBezTo>
                  <a:cubicBezTo>
                    <a:pt x="11061" y="2426"/>
                    <a:pt x="16918" y="0"/>
                    <a:pt x="2302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FC5C7ED6-189B-BA63-77FD-82B7231B1F93}"/>
                </a:ext>
              </a:extLst>
            </p:cNvPr>
            <p:cNvSpPr txBox="1"/>
            <p:nvPr/>
          </p:nvSpPr>
          <p:spPr>
            <a:xfrm>
              <a:off x="0" y="9525"/>
              <a:ext cx="3719573" cy="26441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23"/>
                </a:lnSpc>
              </a:pPr>
              <a:endParaRPr/>
            </a:p>
          </p:txBody>
        </p:sp>
      </p:grpSp>
      <p:sp>
        <p:nvSpPr>
          <p:cNvPr id="13" name="TextBox 13">
            <a:extLst>
              <a:ext uri="{FF2B5EF4-FFF2-40B4-BE49-F238E27FC236}">
                <a16:creationId xmlns:a16="http://schemas.microsoft.com/office/drawing/2014/main" id="{A942EFF7-E79F-A3FF-BFC5-B3072D733155}"/>
              </a:ext>
            </a:extLst>
          </p:cNvPr>
          <p:cNvSpPr txBox="1"/>
          <p:nvPr/>
        </p:nvSpPr>
        <p:spPr>
          <a:xfrm>
            <a:off x="212080" y="8585124"/>
            <a:ext cx="4932651" cy="6186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48"/>
              </a:lnSpc>
              <a:spcBef>
                <a:spcPct val="0"/>
              </a:spcBef>
            </a:pPr>
            <a:r>
              <a:rPr lang="en-US" sz="3897" b="1" u="none" strike="noStrike" spc="167" dirty="0">
                <a:solidFill>
                  <a:srgbClr val="FFFFFF"/>
                </a:solidFill>
                <a:latin typeface="Kabel Ultra-Bold"/>
                <a:ea typeface="Kabel Ultra-Bold"/>
                <a:cs typeface="Kabel Ultra-Bold"/>
                <a:sym typeface="Kabel Ultra-Bold"/>
              </a:rPr>
              <a:t>#AfterschoolSYM2026</a:t>
            </a:r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BDFA8C8C-7FEC-716D-056D-9BED867F1F03}"/>
              </a:ext>
            </a:extLst>
          </p:cNvPr>
          <p:cNvSpPr/>
          <p:nvPr/>
        </p:nvSpPr>
        <p:spPr>
          <a:xfrm>
            <a:off x="236433" y="118087"/>
            <a:ext cx="4744161" cy="5930552"/>
          </a:xfrm>
          <a:custGeom>
            <a:avLst/>
            <a:gdLst/>
            <a:ahLst/>
            <a:cxnLst/>
            <a:rect l="l" t="t" r="r" b="b"/>
            <a:pathLst>
              <a:path w="4744161" h="5930552">
                <a:moveTo>
                  <a:pt x="0" y="0"/>
                </a:moveTo>
                <a:lnTo>
                  <a:pt x="4744161" y="0"/>
                </a:lnTo>
                <a:lnTo>
                  <a:pt x="4744161" y="5930552"/>
                </a:lnTo>
                <a:lnTo>
                  <a:pt x="0" y="59305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BFC6DC24-9466-3EAD-4809-02A23303F8DB}"/>
              </a:ext>
            </a:extLst>
          </p:cNvPr>
          <p:cNvSpPr txBox="1"/>
          <p:nvPr/>
        </p:nvSpPr>
        <p:spPr>
          <a:xfrm>
            <a:off x="172628" y="7313701"/>
            <a:ext cx="4828326" cy="403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594"/>
              </a:lnSpc>
              <a:spcBef>
                <a:spcPct val="0"/>
              </a:spcBef>
            </a:pPr>
            <a:r>
              <a:rPr lang="en-US" sz="2495" b="1" u="none" strike="noStrike" spc="174" dirty="0">
                <a:solidFill>
                  <a:srgbClr val="FFFFFF"/>
                </a:solidFill>
                <a:latin typeface="Agrandir Tight Bold"/>
                <a:ea typeface="Agrandir Tight Bold"/>
                <a:cs typeface="Agrandir Tight Bold"/>
                <a:sym typeface="Agrandir Tight Bold"/>
              </a:rPr>
              <a:t>Prime Time Palm Beach County </a:t>
            </a: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61147CE9-2483-240F-BD78-B2804E094E22}"/>
              </a:ext>
            </a:extLst>
          </p:cNvPr>
          <p:cNvSpPr txBox="1"/>
          <p:nvPr/>
        </p:nvSpPr>
        <p:spPr>
          <a:xfrm>
            <a:off x="148221" y="7803113"/>
            <a:ext cx="4633137" cy="6957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712"/>
              </a:lnSpc>
              <a:spcBef>
                <a:spcPct val="0"/>
              </a:spcBef>
            </a:pPr>
            <a:r>
              <a:rPr lang="en-US" sz="2608" b="1" u="none" strike="noStrike" spc="182" dirty="0">
                <a:solidFill>
                  <a:srgbClr val="FFFFFF"/>
                </a:solidFill>
                <a:latin typeface="Agrandir Tight Bold"/>
                <a:ea typeface="Agrandir Tight Bold"/>
                <a:cs typeface="Agrandir Tight Bold"/>
                <a:sym typeface="Agrandir Tight Bold"/>
              </a:rPr>
              <a:t>Afterschool Symposium 2026</a:t>
            </a: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F92E930E-CCF4-DC07-9804-EE6C7ED3912F}"/>
              </a:ext>
            </a:extLst>
          </p:cNvPr>
          <p:cNvSpPr txBox="1"/>
          <p:nvPr/>
        </p:nvSpPr>
        <p:spPr>
          <a:xfrm>
            <a:off x="172628" y="6850808"/>
            <a:ext cx="4871770" cy="3975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088"/>
              </a:lnSpc>
              <a:spcBef>
                <a:spcPct val="0"/>
              </a:spcBef>
            </a:pPr>
            <a:r>
              <a:rPr lang="en-US" sz="2833" b="1" u="none" strike="noStrike" spc="121" dirty="0">
                <a:solidFill>
                  <a:srgbClr val="FFFFFF"/>
                </a:solidFill>
                <a:latin typeface="Kabel Ultra-Bold"/>
                <a:ea typeface="Kabel Ultra-Bold"/>
                <a:cs typeface="Kabel Ultra-Bold"/>
                <a:sym typeface="Kabel Ultra-Bold"/>
              </a:rPr>
              <a:t>25 Years of Afterschool Excellence</a:t>
            </a: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C36EA7C7-3210-DA68-C481-0F2A962474D7}"/>
              </a:ext>
            </a:extLst>
          </p:cNvPr>
          <p:cNvSpPr txBox="1"/>
          <p:nvPr/>
        </p:nvSpPr>
        <p:spPr>
          <a:xfrm>
            <a:off x="148221" y="6003818"/>
            <a:ext cx="4982898" cy="866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91"/>
              </a:lnSpc>
              <a:spcBef>
                <a:spcPct val="0"/>
              </a:spcBef>
            </a:pPr>
            <a:r>
              <a:rPr lang="en-US" sz="5405" b="1" u="none" strike="noStrike" spc="232" dirty="0">
                <a:solidFill>
                  <a:srgbClr val="FFFFFF"/>
                </a:solidFill>
                <a:latin typeface="Kabel Ultra-Bold"/>
                <a:ea typeface="Kabel Ultra-Bold"/>
                <a:cs typeface="Kabel Ultra-Bold"/>
                <a:sym typeface="Kabel Ultra-Bold"/>
              </a:rPr>
              <a:t>Lighting the Way: </a:t>
            </a:r>
          </a:p>
        </p:txBody>
      </p:sp>
      <p:sp>
        <p:nvSpPr>
          <p:cNvPr id="32" name="TextBox 7">
            <a:extLst>
              <a:ext uri="{FF2B5EF4-FFF2-40B4-BE49-F238E27FC236}">
                <a16:creationId xmlns:a16="http://schemas.microsoft.com/office/drawing/2014/main" id="{8A27930A-2C7C-BC0C-67D8-6D58E6A384F6}"/>
              </a:ext>
            </a:extLst>
          </p:cNvPr>
          <p:cNvSpPr txBox="1"/>
          <p:nvPr/>
        </p:nvSpPr>
        <p:spPr>
          <a:xfrm>
            <a:off x="6374172" y="634360"/>
            <a:ext cx="10350542" cy="13737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217"/>
              </a:lnSpc>
            </a:pPr>
            <a:r>
              <a:rPr lang="en-US" sz="4800" b="1" spc="271" dirty="0">
                <a:latin typeface="Agrandir Tight Bold"/>
              </a:rPr>
              <a:t>POWER MOVE 2: CREATE PREDICTABILITY FOR OTHERS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DEB4F0-0124-167A-D411-4612E46E0A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9331" y="236929"/>
            <a:ext cx="1661849" cy="11107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C60F0C-7DB6-DCC5-BCC6-332CD9A3E419}"/>
              </a:ext>
            </a:extLst>
          </p:cNvPr>
          <p:cNvSpPr txBox="1"/>
          <p:nvPr/>
        </p:nvSpPr>
        <p:spPr>
          <a:xfrm>
            <a:off x="5623623" y="1781049"/>
            <a:ext cx="118516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“People thrive in environments they can predict.”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6680418-596A-7AA3-208B-FAFC8B6BE7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7056" y="4243808"/>
            <a:ext cx="3215881" cy="180483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14455FB-E189-1405-D56A-3A7A50869DB3}"/>
              </a:ext>
            </a:extLst>
          </p:cNvPr>
          <p:cNvSpPr txBox="1"/>
          <p:nvPr/>
        </p:nvSpPr>
        <p:spPr>
          <a:xfrm>
            <a:off x="9182708" y="2673969"/>
            <a:ext cx="8292554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/>
              <a:t>Level 1: Inclusion Safety</a:t>
            </a:r>
          </a:p>
          <a:p>
            <a:r>
              <a:rPr lang="en-US" sz="3000" dirty="0"/>
              <a:t>I feel seen. I feel accepted. I feel like I belong here. “If people don’t feel included… they won’t engage.”</a:t>
            </a:r>
          </a:p>
          <a:p>
            <a:r>
              <a:rPr lang="en-US" sz="3000" b="1" dirty="0"/>
              <a:t>Level 2: Learner Safety</a:t>
            </a:r>
          </a:p>
          <a:p>
            <a:r>
              <a:rPr lang="en-US" sz="3000" dirty="0"/>
              <a:t>I feel safe to ask questions, try, and even get it wrong. “If people are afraid to learn… they stay silent.”</a:t>
            </a:r>
          </a:p>
          <a:p>
            <a:r>
              <a:rPr lang="en-US" sz="3000" b="1" dirty="0"/>
              <a:t>Level 3: Contributor Safety</a:t>
            </a:r>
          </a:p>
          <a:p>
            <a:r>
              <a:rPr lang="en-US" sz="3000" dirty="0"/>
              <a:t>I feel confident enough to add value and use my voice. “If people don’t feel valued… they hold back.”</a:t>
            </a:r>
          </a:p>
          <a:p>
            <a:r>
              <a:rPr lang="en-US" sz="3000" b="1" dirty="0"/>
              <a:t>Level 4: Challenger Safety</a:t>
            </a:r>
          </a:p>
          <a:p>
            <a:r>
              <a:rPr lang="en-US" sz="3000" dirty="0"/>
              <a:t>I feel safe to speak up, offer ideas, and challenge respectfully. “If people don’t feel safe to challenge… growth stops.”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DF8F93A-2DB8-614A-1467-E93A3FF83696}"/>
              </a:ext>
            </a:extLst>
          </p:cNvPr>
          <p:cNvSpPr txBox="1"/>
          <p:nvPr/>
        </p:nvSpPr>
        <p:spPr>
          <a:xfrm>
            <a:off x="5589043" y="3378511"/>
            <a:ext cx="31629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Concept 2: </a:t>
            </a:r>
          </a:p>
        </p:txBody>
      </p:sp>
    </p:spTree>
    <p:extLst>
      <p:ext uri="{BB962C8B-B14F-4D97-AF65-F5344CB8AC3E}">
        <p14:creationId xmlns:p14="http://schemas.microsoft.com/office/powerpoint/2010/main" val="38939981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BA2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E26394-1AB3-6A4F-958A-8BAC96312B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ABC5CBF4-3C73-0846-6A40-562F0435BEE9}"/>
              </a:ext>
            </a:extLst>
          </p:cNvPr>
          <p:cNvGrpSpPr/>
          <p:nvPr/>
        </p:nvGrpSpPr>
        <p:grpSpPr>
          <a:xfrm>
            <a:off x="5131119" y="118087"/>
            <a:ext cx="12782198" cy="10097219"/>
            <a:chOff x="0" y="0"/>
            <a:chExt cx="3719573" cy="2653668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3C9D5E89-477B-0C49-295C-5E3F1A88CFBE}"/>
                </a:ext>
              </a:extLst>
            </p:cNvPr>
            <p:cNvSpPr/>
            <p:nvPr/>
          </p:nvSpPr>
          <p:spPr>
            <a:xfrm>
              <a:off x="0" y="0"/>
              <a:ext cx="3719573" cy="2594266"/>
            </a:xfrm>
            <a:custGeom>
              <a:avLst/>
              <a:gdLst/>
              <a:ahLst/>
              <a:cxnLst/>
              <a:rect l="l" t="t" r="r" b="b"/>
              <a:pathLst>
                <a:path w="3719573" h="2653668">
                  <a:moveTo>
                    <a:pt x="23024" y="0"/>
                  </a:moveTo>
                  <a:lnTo>
                    <a:pt x="3696549" y="0"/>
                  </a:lnTo>
                  <a:cubicBezTo>
                    <a:pt x="3709265" y="0"/>
                    <a:pt x="3719573" y="10308"/>
                    <a:pt x="3719573" y="23024"/>
                  </a:cubicBezTo>
                  <a:lnTo>
                    <a:pt x="3719573" y="2630644"/>
                  </a:lnTo>
                  <a:cubicBezTo>
                    <a:pt x="3719573" y="2636750"/>
                    <a:pt x="3717147" y="2642607"/>
                    <a:pt x="3712830" y="2646924"/>
                  </a:cubicBezTo>
                  <a:cubicBezTo>
                    <a:pt x="3708512" y="2651242"/>
                    <a:pt x="3702655" y="2653668"/>
                    <a:pt x="3696549" y="2653668"/>
                  </a:cubicBezTo>
                  <a:lnTo>
                    <a:pt x="23024" y="2653668"/>
                  </a:lnTo>
                  <a:cubicBezTo>
                    <a:pt x="10308" y="2653668"/>
                    <a:pt x="0" y="2643360"/>
                    <a:pt x="0" y="2630644"/>
                  </a:cubicBezTo>
                  <a:lnTo>
                    <a:pt x="0" y="23024"/>
                  </a:lnTo>
                  <a:cubicBezTo>
                    <a:pt x="0" y="16918"/>
                    <a:pt x="2426" y="11061"/>
                    <a:pt x="6744" y="6744"/>
                  </a:cubicBezTo>
                  <a:cubicBezTo>
                    <a:pt x="11061" y="2426"/>
                    <a:pt x="16918" y="0"/>
                    <a:pt x="2302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136232EC-4013-07F7-2081-7AC66A69AA0D}"/>
                </a:ext>
              </a:extLst>
            </p:cNvPr>
            <p:cNvSpPr txBox="1"/>
            <p:nvPr/>
          </p:nvSpPr>
          <p:spPr>
            <a:xfrm>
              <a:off x="0" y="9525"/>
              <a:ext cx="3719573" cy="26441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23"/>
                </a:lnSpc>
              </a:pPr>
              <a:endParaRPr/>
            </a:p>
          </p:txBody>
        </p:sp>
      </p:grpSp>
      <p:sp>
        <p:nvSpPr>
          <p:cNvPr id="13" name="TextBox 13">
            <a:extLst>
              <a:ext uri="{FF2B5EF4-FFF2-40B4-BE49-F238E27FC236}">
                <a16:creationId xmlns:a16="http://schemas.microsoft.com/office/drawing/2014/main" id="{AEC598ED-C2E8-5071-70A3-1BF3D37C4373}"/>
              </a:ext>
            </a:extLst>
          </p:cNvPr>
          <p:cNvSpPr txBox="1"/>
          <p:nvPr/>
        </p:nvSpPr>
        <p:spPr>
          <a:xfrm>
            <a:off x="212080" y="8585124"/>
            <a:ext cx="4932651" cy="6186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48"/>
              </a:lnSpc>
              <a:spcBef>
                <a:spcPct val="0"/>
              </a:spcBef>
            </a:pPr>
            <a:r>
              <a:rPr lang="en-US" sz="3897" b="1" u="none" strike="noStrike" spc="167" dirty="0">
                <a:solidFill>
                  <a:srgbClr val="FFFFFF"/>
                </a:solidFill>
                <a:latin typeface="Kabel Ultra-Bold"/>
                <a:ea typeface="Kabel Ultra-Bold"/>
                <a:cs typeface="Kabel Ultra-Bold"/>
                <a:sym typeface="Kabel Ultra-Bold"/>
              </a:rPr>
              <a:t>#AfterschoolSYM2026</a:t>
            </a:r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1D7C97AE-FED1-E62E-B858-C4428685F639}"/>
              </a:ext>
            </a:extLst>
          </p:cNvPr>
          <p:cNvSpPr/>
          <p:nvPr/>
        </p:nvSpPr>
        <p:spPr>
          <a:xfrm>
            <a:off x="236433" y="118087"/>
            <a:ext cx="4744161" cy="5930552"/>
          </a:xfrm>
          <a:custGeom>
            <a:avLst/>
            <a:gdLst/>
            <a:ahLst/>
            <a:cxnLst/>
            <a:rect l="l" t="t" r="r" b="b"/>
            <a:pathLst>
              <a:path w="4744161" h="5930552">
                <a:moveTo>
                  <a:pt x="0" y="0"/>
                </a:moveTo>
                <a:lnTo>
                  <a:pt x="4744161" y="0"/>
                </a:lnTo>
                <a:lnTo>
                  <a:pt x="4744161" y="5930552"/>
                </a:lnTo>
                <a:lnTo>
                  <a:pt x="0" y="59305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F2769404-F838-08A7-46A5-5E3052FDB2D1}"/>
              </a:ext>
            </a:extLst>
          </p:cNvPr>
          <p:cNvSpPr txBox="1"/>
          <p:nvPr/>
        </p:nvSpPr>
        <p:spPr>
          <a:xfrm>
            <a:off x="172628" y="7313701"/>
            <a:ext cx="4828326" cy="403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594"/>
              </a:lnSpc>
              <a:spcBef>
                <a:spcPct val="0"/>
              </a:spcBef>
            </a:pPr>
            <a:r>
              <a:rPr lang="en-US" sz="2495" b="1" u="none" strike="noStrike" spc="174" dirty="0">
                <a:solidFill>
                  <a:srgbClr val="FFFFFF"/>
                </a:solidFill>
                <a:latin typeface="Agrandir Tight Bold"/>
                <a:ea typeface="Agrandir Tight Bold"/>
                <a:cs typeface="Agrandir Tight Bold"/>
                <a:sym typeface="Agrandir Tight Bold"/>
              </a:rPr>
              <a:t>Prime Time Palm Beach County </a:t>
            </a: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FF771E0F-4894-73B7-E4B1-F794281DB4F8}"/>
              </a:ext>
            </a:extLst>
          </p:cNvPr>
          <p:cNvSpPr txBox="1"/>
          <p:nvPr/>
        </p:nvSpPr>
        <p:spPr>
          <a:xfrm>
            <a:off x="148221" y="7803113"/>
            <a:ext cx="4633137" cy="6957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712"/>
              </a:lnSpc>
              <a:spcBef>
                <a:spcPct val="0"/>
              </a:spcBef>
            </a:pPr>
            <a:r>
              <a:rPr lang="en-US" sz="2608" b="1" u="none" strike="noStrike" spc="182" dirty="0">
                <a:solidFill>
                  <a:srgbClr val="FFFFFF"/>
                </a:solidFill>
                <a:latin typeface="Agrandir Tight Bold"/>
                <a:ea typeface="Agrandir Tight Bold"/>
                <a:cs typeface="Agrandir Tight Bold"/>
                <a:sym typeface="Agrandir Tight Bold"/>
              </a:rPr>
              <a:t>Afterschool Symposium 2026</a:t>
            </a: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BECC5B54-CD28-BDD1-FBB3-F8E9C34B7B6B}"/>
              </a:ext>
            </a:extLst>
          </p:cNvPr>
          <p:cNvSpPr txBox="1"/>
          <p:nvPr/>
        </p:nvSpPr>
        <p:spPr>
          <a:xfrm>
            <a:off x="172628" y="6850808"/>
            <a:ext cx="4871770" cy="3975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088"/>
              </a:lnSpc>
              <a:spcBef>
                <a:spcPct val="0"/>
              </a:spcBef>
            </a:pPr>
            <a:r>
              <a:rPr lang="en-US" sz="2833" b="1" u="none" strike="noStrike" spc="121" dirty="0">
                <a:solidFill>
                  <a:srgbClr val="FFFFFF"/>
                </a:solidFill>
                <a:latin typeface="Kabel Ultra-Bold"/>
                <a:ea typeface="Kabel Ultra-Bold"/>
                <a:cs typeface="Kabel Ultra-Bold"/>
                <a:sym typeface="Kabel Ultra-Bold"/>
              </a:rPr>
              <a:t>25 Years of Afterschool Excellence</a:t>
            </a: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4C43C178-F404-4F0D-73D1-E90A9565E7B3}"/>
              </a:ext>
            </a:extLst>
          </p:cNvPr>
          <p:cNvSpPr txBox="1"/>
          <p:nvPr/>
        </p:nvSpPr>
        <p:spPr>
          <a:xfrm>
            <a:off x="148221" y="6003818"/>
            <a:ext cx="4982898" cy="866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91"/>
              </a:lnSpc>
              <a:spcBef>
                <a:spcPct val="0"/>
              </a:spcBef>
            </a:pPr>
            <a:r>
              <a:rPr lang="en-US" sz="5405" b="1" u="none" strike="noStrike" spc="232" dirty="0">
                <a:solidFill>
                  <a:srgbClr val="FFFFFF"/>
                </a:solidFill>
                <a:latin typeface="Kabel Ultra-Bold"/>
                <a:ea typeface="Kabel Ultra-Bold"/>
                <a:cs typeface="Kabel Ultra-Bold"/>
                <a:sym typeface="Kabel Ultra-Bold"/>
              </a:rPr>
              <a:t>Lighting the Way: </a:t>
            </a:r>
          </a:p>
        </p:txBody>
      </p:sp>
      <p:sp>
        <p:nvSpPr>
          <p:cNvPr id="32" name="TextBox 7">
            <a:extLst>
              <a:ext uri="{FF2B5EF4-FFF2-40B4-BE49-F238E27FC236}">
                <a16:creationId xmlns:a16="http://schemas.microsoft.com/office/drawing/2014/main" id="{68F11F3F-8224-6BF9-5B37-B11D0F7F393F}"/>
              </a:ext>
            </a:extLst>
          </p:cNvPr>
          <p:cNvSpPr txBox="1"/>
          <p:nvPr/>
        </p:nvSpPr>
        <p:spPr>
          <a:xfrm>
            <a:off x="6374172" y="634360"/>
            <a:ext cx="10350542" cy="13737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217"/>
              </a:lnSpc>
            </a:pPr>
            <a:r>
              <a:rPr lang="en-US" sz="4800" b="1" spc="271" dirty="0">
                <a:latin typeface="Agrandir Tight Bold"/>
              </a:rPr>
              <a:t>POWER MOVE 2: CREATE PREDICTABILITY FOR OTHERS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4B8B3D-49D2-4C6B-73FB-4E2F3EB23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9331" y="236929"/>
            <a:ext cx="1661849" cy="11107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0682B2-1AAB-5678-CB55-C74D57F60807}"/>
              </a:ext>
            </a:extLst>
          </p:cNvPr>
          <p:cNvSpPr txBox="1"/>
          <p:nvPr/>
        </p:nvSpPr>
        <p:spPr>
          <a:xfrm>
            <a:off x="5508105" y="2008069"/>
            <a:ext cx="118516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“People thrive in environments they can predict.”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393BC1-9633-48F3-040B-B042738FC170}"/>
              </a:ext>
            </a:extLst>
          </p:cNvPr>
          <p:cNvSpPr txBox="1"/>
          <p:nvPr/>
        </p:nvSpPr>
        <p:spPr>
          <a:xfrm>
            <a:off x="5131119" y="3421792"/>
            <a:ext cx="368438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/>
              <a:t>Psychological safety is not built in big moments.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5BB5845-5142-03FE-06F8-EB624331C2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2492" y="3897536"/>
            <a:ext cx="3733800" cy="20955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301BAA0-D4AB-2DE4-DEA3-6227830BF240}"/>
              </a:ext>
            </a:extLst>
          </p:cNvPr>
          <p:cNvSpPr txBox="1"/>
          <p:nvPr/>
        </p:nvSpPr>
        <p:spPr>
          <a:xfrm>
            <a:off x="13206294" y="3083363"/>
            <a:ext cx="473424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It’s built in patterns.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How you respond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How you communicate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How you follow through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E2B36D-D060-D067-E9CC-45671CB996EB}"/>
              </a:ext>
            </a:extLst>
          </p:cNvPr>
          <p:cNvSpPr txBox="1"/>
          <p:nvPr/>
        </p:nvSpPr>
        <p:spPr>
          <a:xfrm>
            <a:off x="6251656" y="7373434"/>
            <a:ext cx="1059557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/>
              <a:t>People feel safe when they know what to expect from you.</a:t>
            </a:r>
          </a:p>
        </p:txBody>
      </p:sp>
    </p:spTree>
    <p:extLst>
      <p:ext uri="{BB962C8B-B14F-4D97-AF65-F5344CB8AC3E}">
        <p14:creationId xmlns:p14="http://schemas.microsoft.com/office/powerpoint/2010/main" val="30020640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BA2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5B05AA-DCC0-A6BF-FF6A-7434F010DE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9BC45B71-4F41-99A5-33E1-CB0254D4CC86}"/>
              </a:ext>
            </a:extLst>
          </p:cNvPr>
          <p:cNvGrpSpPr/>
          <p:nvPr/>
        </p:nvGrpSpPr>
        <p:grpSpPr>
          <a:xfrm>
            <a:off x="5158344" y="189781"/>
            <a:ext cx="12782198" cy="10097219"/>
            <a:chOff x="0" y="0"/>
            <a:chExt cx="3719573" cy="2653668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3CD0E4C2-233F-BE6E-EB51-A350CAB1ABF4}"/>
                </a:ext>
              </a:extLst>
            </p:cNvPr>
            <p:cNvSpPr/>
            <p:nvPr/>
          </p:nvSpPr>
          <p:spPr>
            <a:xfrm>
              <a:off x="0" y="0"/>
              <a:ext cx="3719573" cy="2594266"/>
            </a:xfrm>
            <a:custGeom>
              <a:avLst/>
              <a:gdLst/>
              <a:ahLst/>
              <a:cxnLst/>
              <a:rect l="l" t="t" r="r" b="b"/>
              <a:pathLst>
                <a:path w="3719573" h="2653668">
                  <a:moveTo>
                    <a:pt x="23024" y="0"/>
                  </a:moveTo>
                  <a:lnTo>
                    <a:pt x="3696549" y="0"/>
                  </a:lnTo>
                  <a:cubicBezTo>
                    <a:pt x="3709265" y="0"/>
                    <a:pt x="3719573" y="10308"/>
                    <a:pt x="3719573" y="23024"/>
                  </a:cubicBezTo>
                  <a:lnTo>
                    <a:pt x="3719573" y="2630644"/>
                  </a:lnTo>
                  <a:cubicBezTo>
                    <a:pt x="3719573" y="2636750"/>
                    <a:pt x="3717147" y="2642607"/>
                    <a:pt x="3712830" y="2646924"/>
                  </a:cubicBezTo>
                  <a:cubicBezTo>
                    <a:pt x="3708512" y="2651242"/>
                    <a:pt x="3702655" y="2653668"/>
                    <a:pt x="3696549" y="2653668"/>
                  </a:cubicBezTo>
                  <a:lnTo>
                    <a:pt x="23024" y="2653668"/>
                  </a:lnTo>
                  <a:cubicBezTo>
                    <a:pt x="10308" y="2653668"/>
                    <a:pt x="0" y="2643360"/>
                    <a:pt x="0" y="2630644"/>
                  </a:cubicBezTo>
                  <a:lnTo>
                    <a:pt x="0" y="23024"/>
                  </a:lnTo>
                  <a:cubicBezTo>
                    <a:pt x="0" y="16918"/>
                    <a:pt x="2426" y="11061"/>
                    <a:pt x="6744" y="6744"/>
                  </a:cubicBezTo>
                  <a:cubicBezTo>
                    <a:pt x="11061" y="2426"/>
                    <a:pt x="16918" y="0"/>
                    <a:pt x="2302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2945C8AE-B733-738D-0271-32986396A00A}"/>
                </a:ext>
              </a:extLst>
            </p:cNvPr>
            <p:cNvSpPr txBox="1"/>
            <p:nvPr/>
          </p:nvSpPr>
          <p:spPr>
            <a:xfrm>
              <a:off x="0" y="9525"/>
              <a:ext cx="3719573" cy="26441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23"/>
                </a:lnSpc>
              </a:pPr>
              <a:endParaRPr/>
            </a:p>
          </p:txBody>
        </p:sp>
      </p:grpSp>
      <p:sp>
        <p:nvSpPr>
          <p:cNvPr id="13" name="TextBox 13">
            <a:extLst>
              <a:ext uri="{FF2B5EF4-FFF2-40B4-BE49-F238E27FC236}">
                <a16:creationId xmlns:a16="http://schemas.microsoft.com/office/drawing/2014/main" id="{DB36D2A8-B3A9-82F6-6128-72CE11637825}"/>
              </a:ext>
            </a:extLst>
          </p:cNvPr>
          <p:cNvSpPr txBox="1"/>
          <p:nvPr/>
        </p:nvSpPr>
        <p:spPr>
          <a:xfrm>
            <a:off x="212080" y="8585124"/>
            <a:ext cx="4932651" cy="6186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48"/>
              </a:lnSpc>
              <a:spcBef>
                <a:spcPct val="0"/>
              </a:spcBef>
            </a:pPr>
            <a:r>
              <a:rPr lang="en-US" sz="3897" b="1" u="none" strike="noStrike" spc="167" dirty="0">
                <a:solidFill>
                  <a:srgbClr val="FFFFFF"/>
                </a:solidFill>
                <a:latin typeface="Kabel Ultra-Bold"/>
                <a:ea typeface="Kabel Ultra-Bold"/>
                <a:cs typeface="Kabel Ultra-Bold"/>
                <a:sym typeface="Kabel Ultra-Bold"/>
              </a:rPr>
              <a:t>#AfterschoolSYM2026</a:t>
            </a:r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595CCCEF-1528-BD17-9FDC-55818DB6F99D}"/>
              </a:ext>
            </a:extLst>
          </p:cNvPr>
          <p:cNvSpPr/>
          <p:nvPr/>
        </p:nvSpPr>
        <p:spPr>
          <a:xfrm>
            <a:off x="236433" y="118087"/>
            <a:ext cx="4744161" cy="5930552"/>
          </a:xfrm>
          <a:custGeom>
            <a:avLst/>
            <a:gdLst/>
            <a:ahLst/>
            <a:cxnLst/>
            <a:rect l="l" t="t" r="r" b="b"/>
            <a:pathLst>
              <a:path w="4744161" h="5930552">
                <a:moveTo>
                  <a:pt x="0" y="0"/>
                </a:moveTo>
                <a:lnTo>
                  <a:pt x="4744161" y="0"/>
                </a:lnTo>
                <a:lnTo>
                  <a:pt x="4744161" y="5930552"/>
                </a:lnTo>
                <a:lnTo>
                  <a:pt x="0" y="59305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17BB27D6-BF4B-0D16-5CA6-58A79C955C51}"/>
              </a:ext>
            </a:extLst>
          </p:cNvPr>
          <p:cNvSpPr txBox="1"/>
          <p:nvPr/>
        </p:nvSpPr>
        <p:spPr>
          <a:xfrm>
            <a:off x="172628" y="7313701"/>
            <a:ext cx="4828326" cy="403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594"/>
              </a:lnSpc>
              <a:spcBef>
                <a:spcPct val="0"/>
              </a:spcBef>
            </a:pPr>
            <a:r>
              <a:rPr lang="en-US" sz="2495" b="1" u="none" strike="noStrike" spc="174" dirty="0">
                <a:solidFill>
                  <a:srgbClr val="FFFFFF"/>
                </a:solidFill>
                <a:latin typeface="Agrandir Tight Bold"/>
                <a:ea typeface="Agrandir Tight Bold"/>
                <a:cs typeface="Agrandir Tight Bold"/>
                <a:sym typeface="Agrandir Tight Bold"/>
              </a:rPr>
              <a:t>Prime Time Palm Beach County </a:t>
            </a: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D014DFE6-0D5E-7AF5-218C-0086C8C0FEEB}"/>
              </a:ext>
            </a:extLst>
          </p:cNvPr>
          <p:cNvSpPr txBox="1"/>
          <p:nvPr/>
        </p:nvSpPr>
        <p:spPr>
          <a:xfrm>
            <a:off x="148221" y="7803113"/>
            <a:ext cx="4633137" cy="6957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712"/>
              </a:lnSpc>
              <a:spcBef>
                <a:spcPct val="0"/>
              </a:spcBef>
            </a:pPr>
            <a:r>
              <a:rPr lang="en-US" sz="2608" b="1" u="none" strike="noStrike" spc="182" dirty="0">
                <a:solidFill>
                  <a:srgbClr val="FFFFFF"/>
                </a:solidFill>
                <a:latin typeface="Agrandir Tight Bold"/>
                <a:ea typeface="Agrandir Tight Bold"/>
                <a:cs typeface="Agrandir Tight Bold"/>
                <a:sym typeface="Agrandir Tight Bold"/>
              </a:rPr>
              <a:t>Afterschool Symposium 2026</a:t>
            </a: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1D6A21D5-D621-3AC4-A52B-AEB7B0FC88A5}"/>
              </a:ext>
            </a:extLst>
          </p:cNvPr>
          <p:cNvSpPr txBox="1"/>
          <p:nvPr/>
        </p:nvSpPr>
        <p:spPr>
          <a:xfrm>
            <a:off x="172628" y="6850808"/>
            <a:ext cx="4871770" cy="3975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088"/>
              </a:lnSpc>
              <a:spcBef>
                <a:spcPct val="0"/>
              </a:spcBef>
            </a:pPr>
            <a:r>
              <a:rPr lang="en-US" sz="2833" b="1" u="none" strike="noStrike" spc="121" dirty="0">
                <a:solidFill>
                  <a:srgbClr val="FFFFFF"/>
                </a:solidFill>
                <a:latin typeface="Kabel Ultra-Bold"/>
                <a:ea typeface="Kabel Ultra-Bold"/>
                <a:cs typeface="Kabel Ultra-Bold"/>
                <a:sym typeface="Kabel Ultra-Bold"/>
              </a:rPr>
              <a:t>25 Years of Afterschool Excellence</a:t>
            </a: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FFF43823-6C0C-85B1-C43B-3B257AA29CC3}"/>
              </a:ext>
            </a:extLst>
          </p:cNvPr>
          <p:cNvSpPr txBox="1"/>
          <p:nvPr/>
        </p:nvSpPr>
        <p:spPr>
          <a:xfrm>
            <a:off x="148221" y="6003818"/>
            <a:ext cx="4982898" cy="866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91"/>
              </a:lnSpc>
              <a:spcBef>
                <a:spcPct val="0"/>
              </a:spcBef>
            </a:pPr>
            <a:r>
              <a:rPr lang="en-US" sz="5405" b="1" u="none" strike="noStrike" spc="232" dirty="0">
                <a:solidFill>
                  <a:srgbClr val="FFFFFF"/>
                </a:solidFill>
                <a:latin typeface="Kabel Ultra-Bold"/>
                <a:ea typeface="Kabel Ultra-Bold"/>
                <a:cs typeface="Kabel Ultra-Bold"/>
                <a:sym typeface="Kabel Ultra-Bold"/>
              </a:rPr>
              <a:t>Lighting the Way: </a:t>
            </a:r>
          </a:p>
        </p:txBody>
      </p:sp>
      <p:sp>
        <p:nvSpPr>
          <p:cNvPr id="32" name="TextBox 7">
            <a:extLst>
              <a:ext uri="{FF2B5EF4-FFF2-40B4-BE49-F238E27FC236}">
                <a16:creationId xmlns:a16="http://schemas.microsoft.com/office/drawing/2014/main" id="{7CB4C1CC-85AC-7745-C2BD-B3124D12D699}"/>
              </a:ext>
            </a:extLst>
          </p:cNvPr>
          <p:cNvSpPr txBox="1"/>
          <p:nvPr/>
        </p:nvSpPr>
        <p:spPr>
          <a:xfrm>
            <a:off x="6374172" y="634360"/>
            <a:ext cx="10350542" cy="13737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217"/>
              </a:lnSpc>
            </a:pPr>
            <a:r>
              <a:rPr lang="en-US" sz="4800" b="1" spc="271" dirty="0">
                <a:latin typeface="Agrandir Tight Bold"/>
              </a:rPr>
              <a:t>POWER MOVE 2: CREATE PREDICTABILITY FOR OTHERS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694E2A-ECE5-E3D7-E31F-EF0CB4D38D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9331" y="236929"/>
            <a:ext cx="1661849" cy="11107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867B9D-4BEF-4AF0-4E90-C48921395F4B}"/>
              </a:ext>
            </a:extLst>
          </p:cNvPr>
          <p:cNvSpPr txBox="1"/>
          <p:nvPr/>
        </p:nvSpPr>
        <p:spPr>
          <a:xfrm>
            <a:off x="5357580" y="1854674"/>
            <a:ext cx="118516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“People thrive in environments they can predict.”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3715B6D-C732-56FB-D9F5-56B17F7E37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37087" y="458041"/>
            <a:ext cx="1459760" cy="8192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A84C3B7-5851-F953-B19B-65769EB10856}"/>
              </a:ext>
            </a:extLst>
          </p:cNvPr>
          <p:cNvSpPr txBox="1"/>
          <p:nvPr/>
        </p:nvSpPr>
        <p:spPr>
          <a:xfrm>
            <a:off x="5382980" y="2585449"/>
            <a:ext cx="201458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What Are You Teaching People to Expect?</a:t>
            </a:r>
            <a:endParaRPr lang="en-US" sz="3600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F8F9512-7877-4258-DAE3-932244095D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1581057"/>
              </p:ext>
            </p:extLst>
          </p:nvPr>
        </p:nvGraphicFramePr>
        <p:xfrm>
          <a:off x="4794971" y="2414138"/>
          <a:ext cx="13145571" cy="7515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5764843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BA2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F5A815-2677-589F-8C98-98AC263A8B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77E78A26-263E-42E5-D43D-8A17DD926EA0}"/>
              </a:ext>
            </a:extLst>
          </p:cNvPr>
          <p:cNvGrpSpPr/>
          <p:nvPr/>
        </p:nvGrpSpPr>
        <p:grpSpPr>
          <a:xfrm>
            <a:off x="5158344" y="189781"/>
            <a:ext cx="12782198" cy="10097219"/>
            <a:chOff x="0" y="0"/>
            <a:chExt cx="3719573" cy="2653668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C482BAB1-4CCC-216A-042B-CB66BDB1AC48}"/>
                </a:ext>
              </a:extLst>
            </p:cNvPr>
            <p:cNvSpPr/>
            <p:nvPr/>
          </p:nvSpPr>
          <p:spPr>
            <a:xfrm>
              <a:off x="0" y="0"/>
              <a:ext cx="3719573" cy="2594266"/>
            </a:xfrm>
            <a:custGeom>
              <a:avLst/>
              <a:gdLst/>
              <a:ahLst/>
              <a:cxnLst/>
              <a:rect l="l" t="t" r="r" b="b"/>
              <a:pathLst>
                <a:path w="3719573" h="2653668">
                  <a:moveTo>
                    <a:pt x="23024" y="0"/>
                  </a:moveTo>
                  <a:lnTo>
                    <a:pt x="3696549" y="0"/>
                  </a:lnTo>
                  <a:cubicBezTo>
                    <a:pt x="3709265" y="0"/>
                    <a:pt x="3719573" y="10308"/>
                    <a:pt x="3719573" y="23024"/>
                  </a:cubicBezTo>
                  <a:lnTo>
                    <a:pt x="3719573" y="2630644"/>
                  </a:lnTo>
                  <a:cubicBezTo>
                    <a:pt x="3719573" y="2636750"/>
                    <a:pt x="3717147" y="2642607"/>
                    <a:pt x="3712830" y="2646924"/>
                  </a:cubicBezTo>
                  <a:cubicBezTo>
                    <a:pt x="3708512" y="2651242"/>
                    <a:pt x="3702655" y="2653668"/>
                    <a:pt x="3696549" y="2653668"/>
                  </a:cubicBezTo>
                  <a:lnTo>
                    <a:pt x="23024" y="2653668"/>
                  </a:lnTo>
                  <a:cubicBezTo>
                    <a:pt x="10308" y="2653668"/>
                    <a:pt x="0" y="2643360"/>
                    <a:pt x="0" y="2630644"/>
                  </a:cubicBezTo>
                  <a:lnTo>
                    <a:pt x="0" y="23024"/>
                  </a:lnTo>
                  <a:cubicBezTo>
                    <a:pt x="0" y="16918"/>
                    <a:pt x="2426" y="11061"/>
                    <a:pt x="6744" y="6744"/>
                  </a:cubicBezTo>
                  <a:cubicBezTo>
                    <a:pt x="11061" y="2426"/>
                    <a:pt x="16918" y="0"/>
                    <a:pt x="2302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84B28172-8BD4-C98C-DA3A-8FD612AA43A0}"/>
                </a:ext>
              </a:extLst>
            </p:cNvPr>
            <p:cNvSpPr txBox="1"/>
            <p:nvPr/>
          </p:nvSpPr>
          <p:spPr>
            <a:xfrm>
              <a:off x="0" y="9525"/>
              <a:ext cx="3719573" cy="26441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23"/>
                </a:lnSpc>
              </a:pPr>
              <a:endParaRPr/>
            </a:p>
          </p:txBody>
        </p:sp>
      </p:grpSp>
      <p:sp>
        <p:nvSpPr>
          <p:cNvPr id="13" name="TextBox 13">
            <a:extLst>
              <a:ext uri="{FF2B5EF4-FFF2-40B4-BE49-F238E27FC236}">
                <a16:creationId xmlns:a16="http://schemas.microsoft.com/office/drawing/2014/main" id="{2DF21DCC-0B61-2EB0-D640-1432F1CEFB87}"/>
              </a:ext>
            </a:extLst>
          </p:cNvPr>
          <p:cNvSpPr txBox="1"/>
          <p:nvPr/>
        </p:nvSpPr>
        <p:spPr>
          <a:xfrm>
            <a:off x="212080" y="8585124"/>
            <a:ext cx="4932651" cy="6186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48"/>
              </a:lnSpc>
              <a:spcBef>
                <a:spcPct val="0"/>
              </a:spcBef>
            </a:pPr>
            <a:r>
              <a:rPr lang="en-US" sz="3897" b="1" u="none" strike="noStrike" spc="167" dirty="0">
                <a:solidFill>
                  <a:srgbClr val="FFFFFF"/>
                </a:solidFill>
                <a:latin typeface="Kabel Ultra-Bold"/>
                <a:ea typeface="Kabel Ultra-Bold"/>
                <a:cs typeface="Kabel Ultra-Bold"/>
                <a:sym typeface="Kabel Ultra-Bold"/>
              </a:rPr>
              <a:t>#AfterschoolSYM2026</a:t>
            </a:r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C0925D59-9D2F-F2FB-EF2E-31B237E55798}"/>
              </a:ext>
            </a:extLst>
          </p:cNvPr>
          <p:cNvSpPr/>
          <p:nvPr/>
        </p:nvSpPr>
        <p:spPr>
          <a:xfrm>
            <a:off x="236433" y="118087"/>
            <a:ext cx="4744161" cy="5930552"/>
          </a:xfrm>
          <a:custGeom>
            <a:avLst/>
            <a:gdLst/>
            <a:ahLst/>
            <a:cxnLst/>
            <a:rect l="l" t="t" r="r" b="b"/>
            <a:pathLst>
              <a:path w="4744161" h="5930552">
                <a:moveTo>
                  <a:pt x="0" y="0"/>
                </a:moveTo>
                <a:lnTo>
                  <a:pt x="4744161" y="0"/>
                </a:lnTo>
                <a:lnTo>
                  <a:pt x="4744161" y="5930552"/>
                </a:lnTo>
                <a:lnTo>
                  <a:pt x="0" y="59305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72F72E0C-1FF1-D86F-57E9-E71FD54BDD63}"/>
              </a:ext>
            </a:extLst>
          </p:cNvPr>
          <p:cNvSpPr txBox="1"/>
          <p:nvPr/>
        </p:nvSpPr>
        <p:spPr>
          <a:xfrm>
            <a:off x="172628" y="7313701"/>
            <a:ext cx="4828326" cy="403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594"/>
              </a:lnSpc>
              <a:spcBef>
                <a:spcPct val="0"/>
              </a:spcBef>
            </a:pPr>
            <a:r>
              <a:rPr lang="en-US" sz="2495" b="1" u="none" strike="noStrike" spc="174" dirty="0">
                <a:solidFill>
                  <a:srgbClr val="FFFFFF"/>
                </a:solidFill>
                <a:latin typeface="Agrandir Tight Bold"/>
                <a:ea typeface="Agrandir Tight Bold"/>
                <a:cs typeface="Agrandir Tight Bold"/>
                <a:sym typeface="Agrandir Tight Bold"/>
              </a:rPr>
              <a:t>Prime Time Palm Beach County </a:t>
            </a: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1FE9AED6-F428-7068-6597-89FA679EC54B}"/>
              </a:ext>
            </a:extLst>
          </p:cNvPr>
          <p:cNvSpPr txBox="1"/>
          <p:nvPr/>
        </p:nvSpPr>
        <p:spPr>
          <a:xfrm>
            <a:off x="148221" y="7803113"/>
            <a:ext cx="4633137" cy="6957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712"/>
              </a:lnSpc>
              <a:spcBef>
                <a:spcPct val="0"/>
              </a:spcBef>
            </a:pPr>
            <a:r>
              <a:rPr lang="en-US" sz="2608" b="1" u="none" strike="noStrike" spc="182" dirty="0">
                <a:solidFill>
                  <a:srgbClr val="FFFFFF"/>
                </a:solidFill>
                <a:latin typeface="Agrandir Tight Bold"/>
                <a:ea typeface="Agrandir Tight Bold"/>
                <a:cs typeface="Agrandir Tight Bold"/>
                <a:sym typeface="Agrandir Tight Bold"/>
              </a:rPr>
              <a:t>Afterschool Symposium 2026</a:t>
            </a: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BFC7314C-BAA2-1C52-3FCE-2C4F32B241E3}"/>
              </a:ext>
            </a:extLst>
          </p:cNvPr>
          <p:cNvSpPr txBox="1"/>
          <p:nvPr/>
        </p:nvSpPr>
        <p:spPr>
          <a:xfrm>
            <a:off x="172628" y="6850808"/>
            <a:ext cx="4871770" cy="3975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088"/>
              </a:lnSpc>
              <a:spcBef>
                <a:spcPct val="0"/>
              </a:spcBef>
            </a:pPr>
            <a:r>
              <a:rPr lang="en-US" sz="2833" b="1" u="none" strike="noStrike" spc="121" dirty="0">
                <a:solidFill>
                  <a:srgbClr val="FFFFFF"/>
                </a:solidFill>
                <a:latin typeface="Kabel Ultra-Bold"/>
                <a:ea typeface="Kabel Ultra-Bold"/>
                <a:cs typeface="Kabel Ultra-Bold"/>
                <a:sym typeface="Kabel Ultra-Bold"/>
              </a:rPr>
              <a:t>25 Years of Afterschool Excellence</a:t>
            </a: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47468352-64DD-9870-96E4-E8D87AC1F1E2}"/>
              </a:ext>
            </a:extLst>
          </p:cNvPr>
          <p:cNvSpPr txBox="1"/>
          <p:nvPr/>
        </p:nvSpPr>
        <p:spPr>
          <a:xfrm>
            <a:off x="148221" y="6003818"/>
            <a:ext cx="4982898" cy="866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91"/>
              </a:lnSpc>
              <a:spcBef>
                <a:spcPct val="0"/>
              </a:spcBef>
            </a:pPr>
            <a:r>
              <a:rPr lang="en-US" sz="5405" b="1" u="none" strike="noStrike" spc="232" dirty="0">
                <a:solidFill>
                  <a:srgbClr val="FFFFFF"/>
                </a:solidFill>
                <a:latin typeface="Kabel Ultra-Bold"/>
                <a:ea typeface="Kabel Ultra-Bold"/>
                <a:cs typeface="Kabel Ultra-Bold"/>
                <a:sym typeface="Kabel Ultra-Bold"/>
              </a:rPr>
              <a:t>Lighting the Way: </a:t>
            </a:r>
          </a:p>
        </p:txBody>
      </p:sp>
      <p:sp>
        <p:nvSpPr>
          <p:cNvPr id="32" name="TextBox 7">
            <a:extLst>
              <a:ext uri="{FF2B5EF4-FFF2-40B4-BE49-F238E27FC236}">
                <a16:creationId xmlns:a16="http://schemas.microsoft.com/office/drawing/2014/main" id="{550D63E2-9656-009C-55A4-B4E56E3DAB75}"/>
              </a:ext>
            </a:extLst>
          </p:cNvPr>
          <p:cNvSpPr txBox="1"/>
          <p:nvPr/>
        </p:nvSpPr>
        <p:spPr>
          <a:xfrm>
            <a:off x="6374172" y="634360"/>
            <a:ext cx="10350542" cy="13737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217"/>
              </a:lnSpc>
            </a:pPr>
            <a:r>
              <a:rPr lang="en-US" sz="4800" b="1" spc="271" dirty="0">
                <a:latin typeface="Agrandir Tight Bold"/>
              </a:rPr>
              <a:t>POWER MOVE 2: CREATE PREDICTABILITY FOR OTHERS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78099B-28C3-6310-0848-88A03A1C3D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9331" y="236929"/>
            <a:ext cx="1661849" cy="11107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7FDA69-F974-F901-5F81-B5DD64C1E60C}"/>
              </a:ext>
            </a:extLst>
          </p:cNvPr>
          <p:cNvSpPr txBox="1"/>
          <p:nvPr/>
        </p:nvSpPr>
        <p:spPr>
          <a:xfrm>
            <a:off x="5357580" y="1854674"/>
            <a:ext cx="118516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“People thrive in environments they can predict.”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BA89B5-0219-AECA-2ED8-0C7D744EB9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37087" y="458041"/>
            <a:ext cx="1459760" cy="819253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2324970-AB15-84AB-CB20-7713629783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7611601"/>
              </p:ext>
            </p:extLst>
          </p:nvPr>
        </p:nvGraphicFramePr>
        <p:xfrm>
          <a:off x="8235358" y="2884855"/>
          <a:ext cx="6026552" cy="4428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60A0161-05F9-6912-3D7B-9EABA20FE771}"/>
              </a:ext>
            </a:extLst>
          </p:cNvPr>
          <p:cNvSpPr txBox="1"/>
          <p:nvPr/>
        </p:nvSpPr>
        <p:spPr>
          <a:xfrm>
            <a:off x="5627202" y="3598208"/>
            <a:ext cx="321654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If you were on the receiving end of you…what would your response trigger?</a:t>
            </a:r>
            <a:endParaRPr lang="en-US" sz="3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EFA8E3-496B-CE7E-360D-F30A653B2DC5}"/>
              </a:ext>
            </a:extLst>
          </p:cNvPr>
          <p:cNvSpPr txBox="1"/>
          <p:nvPr/>
        </p:nvSpPr>
        <p:spPr>
          <a:xfrm>
            <a:off x="13749262" y="2955274"/>
            <a:ext cx="3809143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If your responses consistently create fear, hesitation, or confusion…</a:t>
            </a:r>
          </a:p>
          <a:p>
            <a:pPr algn="ctr"/>
            <a:r>
              <a:rPr lang="en-US" sz="3600" b="1" dirty="0"/>
              <a:t>People stop showing up fully.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But if your responses create clarity, trust, and respect…</a:t>
            </a:r>
          </a:p>
          <a:p>
            <a:pPr algn="ctr"/>
            <a:r>
              <a:rPr lang="en-US" sz="3600" b="1" dirty="0"/>
              <a:t>They engage.</a:t>
            </a:r>
          </a:p>
        </p:txBody>
      </p:sp>
    </p:spTree>
    <p:extLst>
      <p:ext uri="{BB962C8B-B14F-4D97-AF65-F5344CB8AC3E}">
        <p14:creationId xmlns:p14="http://schemas.microsoft.com/office/powerpoint/2010/main" val="12724526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BA2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530D69-CB3C-5272-5CB5-43CDBA7DF4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D578E2DE-091D-524D-4756-914809D2E9AF}"/>
              </a:ext>
            </a:extLst>
          </p:cNvPr>
          <p:cNvGrpSpPr/>
          <p:nvPr/>
        </p:nvGrpSpPr>
        <p:grpSpPr>
          <a:xfrm>
            <a:off x="5158344" y="189781"/>
            <a:ext cx="12782198" cy="10097219"/>
            <a:chOff x="0" y="0"/>
            <a:chExt cx="3719573" cy="2653668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D0C9C720-EFF0-4C97-5A79-428075EC11AA}"/>
                </a:ext>
              </a:extLst>
            </p:cNvPr>
            <p:cNvSpPr/>
            <p:nvPr/>
          </p:nvSpPr>
          <p:spPr>
            <a:xfrm>
              <a:off x="0" y="0"/>
              <a:ext cx="3719573" cy="2594266"/>
            </a:xfrm>
            <a:custGeom>
              <a:avLst/>
              <a:gdLst/>
              <a:ahLst/>
              <a:cxnLst/>
              <a:rect l="l" t="t" r="r" b="b"/>
              <a:pathLst>
                <a:path w="3719573" h="2653668">
                  <a:moveTo>
                    <a:pt x="23024" y="0"/>
                  </a:moveTo>
                  <a:lnTo>
                    <a:pt x="3696549" y="0"/>
                  </a:lnTo>
                  <a:cubicBezTo>
                    <a:pt x="3709265" y="0"/>
                    <a:pt x="3719573" y="10308"/>
                    <a:pt x="3719573" y="23024"/>
                  </a:cubicBezTo>
                  <a:lnTo>
                    <a:pt x="3719573" y="2630644"/>
                  </a:lnTo>
                  <a:cubicBezTo>
                    <a:pt x="3719573" y="2636750"/>
                    <a:pt x="3717147" y="2642607"/>
                    <a:pt x="3712830" y="2646924"/>
                  </a:cubicBezTo>
                  <a:cubicBezTo>
                    <a:pt x="3708512" y="2651242"/>
                    <a:pt x="3702655" y="2653668"/>
                    <a:pt x="3696549" y="2653668"/>
                  </a:cubicBezTo>
                  <a:lnTo>
                    <a:pt x="23024" y="2653668"/>
                  </a:lnTo>
                  <a:cubicBezTo>
                    <a:pt x="10308" y="2653668"/>
                    <a:pt x="0" y="2643360"/>
                    <a:pt x="0" y="2630644"/>
                  </a:cubicBezTo>
                  <a:lnTo>
                    <a:pt x="0" y="23024"/>
                  </a:lnTo>
                  <a:cubicBezTo>
                    <a:pt x="0" y="16918"/>
                    <a:pt x="2426" y="11061"/>
                    <a:pt x="6744" y="6744"/>
                  </a:cubicBezTo>
                  <a:cubicBezTo>
                    <a:pt x="11061" y="2426"/>
                    <a:pt x="16918" y="0"/>
                    <a:pt x="2302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22A8FF37-B1FD-49DC-FBA2-59C1B8D2595A}"/>
                </a:ext>
              </a:extLst>
            </p:cNvPr>
            <p:cNvSpPr txBox="1"/>
            <p:nvPr/>
          </p:nvSpPr>
          <p:spPr>
            <a:xfrm>
              <a:off x="0" y="9525"/>
              <a:ext cx="3719573" cy="26441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23"/>
                </a:lnSpc>
              </a:pPr>
              <a:endParaRPr/>
            </a:p>
          </p:txBody>
        </p:sp>
      </p:grpSp>
      <p:sp>
        <p:nvSpPr>
          <p:cNvPr id="13" name="TextBox 13">
            <a:extLst>
              <a:ext uri="{FF2B5EF4-FFF2-40B4-BE49-F238E27FC236}">
                <a16:creationId xmlns:a16="http://schemas.microsoft.com/office/drawing/2014/main" id="{EE311D56-9A95-71C3-4614-8A52A073C856}"/>
              </a:ext>
            </a:extLst>
          </p:cNvPr>
          <p:cNvSpPr txBox="1"/>
          <p:nvPr/>
        </p:nvSpPr>
        <p:spPr>
          <a:xfrm>
            <a:off x="212080" y="8585124"/>
            <a:ext cx="4932651" cy="6186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48"/>
              </a:lnSpc>
              <a:spcBef>
                <a:spcPct val="0"/>
              </a:spcBef>
            </a:pPr>
            <a:r>
              <a:rPr lang="en-US" sz="3897" b="1" u="none" strike="noStrike" spc="167" dirty="0">
                <a:solidFill>
                  <a:srgbClr val="FFFFFF"/>
                </a:solidFill>
                <a:latin typeface="Kabel Ultra-Bold"/>
                <a:ea typeface="Kabel Ultra-Bold"/>
                <a:cs typeface="Kabel Ultra-Bold"/>
                <a:sym typeface="Kabel Ultra-Bold"/>
              </a:rPr>
              <a:t>#AfterschoolSYM2026</a:t>
            </a:r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591D9B04-92EA-63DA-0A36-A346A24094C3}"/>
              </a:ext>
            </a:extLst>
          </p:cNvPr>
          <p:cNvSpPr/>
          <p:nvPr/>
        </p:nvSpPr>
        <p:spPr>
          <a:xfrm>
            <a:off x="236433" y="118087"/>
            <a:ext cx="4744161" cy="5930552"/>
          </a:xfrm>
          <a:custGeom>
            <a:avLst/>
            <a:gdLst/>
            <a:ahLst/>
            <a:cxnLst/>
            <a:rect l="l" t="t" r="r" b="b"/>
            <a:pathLst>
              <a:path w="4744161" h="5930552">
                <a:moveTo>
                  <a:pt x="0" y="0"/>
                </a:moveTo>
                <a:lnTo>
                  <a:pt x="4744161" y="0"/>
                </a:lnTo>
                <a:lnTo>
                  <a:pt x="4744161" y="5930552"/>
                </a:lnTo>
                <a:lnTo>
                  <a:pt x="0" y="59305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998ECBD6-2C0A-274D-193D-F17284F9292E}"/>
              </a:ext>
            </a:extLst>
          </p:cNvPr>
          <p:cNvSpPr txBox="1"/>
          <p:nvPr/>
        </p:nvSpPr>
        <p:spPr>
          <a:xfrm>
            <a:off x="172628" y="7313701"/>
            <a:ext cx="4828326" cy="403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594"/>
              </a:lnSpc>
              <a:spcBef>
                <a:spcPct val="0"/>
              </a:spcBef>
            </a:pPr>
            <a:r>
              <a:rPr lang="en-US" sz="2495" b="1" u="none" strike="noStrike" spc="174" dirty="0">
                <a:solidFill>
                  <a:srgbClr val="FFFFFF"/>
                </a:solidFill>
                <a:latin typeface="Agrandir Tight Bold"/>
                <a:ea typeface="Agrandir Tight Bold"/>
                <a:cs typeface="Agrandir Tight Bold"/>
                <a:sym typeface="Agrandir Tight Bold"/>
              </a:rPr>
              <a:t>Prime Time Palm Beach County </a:t>
            </a: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7C87793A-59FA-A108-E2BC-5FDA13AE610C}"/>
              </a:ext>
            </a:extLst>
          </p:cNvPr>
          <p:cNvSpPr txBox="1"/>
          <p:nvPr/>
        </p:nvSpPr>
        <p:spPr>
          <a:xfrm>
            <a:off x="148221" y="7803113"/>
            <a:ext cx="4633137" cy="6957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712"/>
              </a:lnSpc>
              <a:spcBef>
                <a:spcPct val="0"/>
              </a:spcBef>
            </a:pPr>
            <a:r>
              <a:rPr lang="en-US" sz="2608" b="1" u="none" strike="noStrike" spc="182" dirty="0">
                <a:solidFill>
                  <a:srgbClr val="FFFFFF"/>
                </a:solidFill>
                <a:latin typeface="Agrandir Tight Bold"/>
                <a:ea typeface="Agrandir Tight Bold"/>
                <a:cs typeface="Agrandir Tight Bold"/>
                <a:sym typeface="Agrandir Tight Bold"/>
              </a:rPr>
              <a:t>Afterschool Symposium 2026</a:t>
            </a: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12C27C2C-D4DE-DBDB-C004-C4BE67DC14CA}"/>
              </a:ext>
            </a:extLst>
          </p:cNvPr>
          <p:cNvSpPr txBox="1"/>
          <p:nvPr/>
        </p:nvSpPr>
        <p:spPr>
          <a:xfrm>
            <a:off x="172628" y="6850808"/>
            <a:ext cx="4871770" cy="3975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088"/>
              </a:lnSpc>
              <a:spcBef>
                <a:spcPct val="0"/>
              </a:spcBef>
            </a:pPr>
            <a:r>
              <a:rPr lang="en-US" sz="2833" b="1" u="none" strike="noStrike" spc="121" dirty="0">
                <a:solidFill>
                  <a:srgbClr val="FFFFFF"/>
                </a:solidFill>
                <a:latin typeface="Kabel Ultra-Bold"/>
                <a:ea typeface="Kabel Ultra-Bold"/>
                <a:cs typeface="Kabel Ultra-Bold"/>
                <a:sym typeface="Kabel Ultra-Bold"/>
              </a:rPr>
              <a:t>25 Years of Afterschool Excellence</a:t>
            </a: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2D83D91F-C3F8-8560-0F64-8BB59E134100}"/>
              </a:ext>
            </a:extLst>
          </p:cNvPr>
          <p:cNvSpPr txBox="1"/>
          <p:nvPr/>
        </p:nvSpPr>
        <p:spPr>
          <a:xfrm>
            <a:off x="148221" y="6003818"/>
            <a:ext cx="4982898" cy="866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91"/>
              </a:lnSpc>
              <a:spcBef>
                <a:spcPct val="0"/>
              </a:spcBef>
            </a:pPr>
            <a:r>
              <a:rPr lang="en-US" sz="5405" b="1" u="none" strike="noStrike" spc="232" dirty="0">
                <a:solidFill>
                  <a:srgbClr val="FFFFFF"/>
                </a:solidFill>
                <a:latin typeface="Kabel Ultra-Bold"/>
                <a:ea typeface="Kabel Ultra-Bold"/>
                <a:cs typeface="Kabel Ultra-Bold"/>
                <a:sym typeface="Kabel Ultra-Bold"/>
              </a:rPr>
              <a:t>Lighting the Way: </a:t>
            </a:r>
          </a:p>
        </p:txBody>
      </p:sp>
      <p:sp>
        <p:nvSpPr>
          <p:cNvPr id="32" name="TextBox 7">
            <a:extLst>
              <a:ext uri="{FF2B5EF4-FFF2-40B4-BE49-F238E27FC236}">
                <a16:creationId xmlns:a16="http://schemas.microsoft.com/office/drawing/2014/main" id="{55D3C708-113D-C8DC-0507-E4A4C40237E2}"/>
              </a:ext>
            </a:extLst>
          </p:cNvPr>
          <p:cNvSpPr txBox="1"/>
          <p:nvPr/>
        </p:nvSpPr>
        <p:spPr>
          <a:xfrm>
            <a:off x="6374172" y="634360"/>
            <a:ext cx="10350542" cy="13737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217"/>
              </a:lnSpc>
            </a:pPr>
            <a:r>
              <a:rPr lang="en-US" sz="4800" b="1" spc="271" dirty="0">
                <a:latin typeface="Agrandir Tight Bold"/>
              </a:rPr>
              <a:t>POWER MOVE 2: CREATE PREDICTABILITY FOR OTHERS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B23A3B-B42C-87A6-377F-D1C31294D6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9331" y="236929"/>
            <a:ext cx="1661849" cy="11107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3FD55D-F8B7-7B1D-5D0A-172BE9CB8C36}"/>
              </a:ext>
            </a:extLst>
          </p:cNvPr>
          <p:cNvSpPr txBox="1"/>
          <p:nvPr/>
        </p:nvSpPr>
        <p:spPr>
          <a:xfrm>
            <a:off x="5357580" y="1854674"/>
            <a:ext cx="118516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“People thrive in environments they can predict.”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A1BD22D-FD13-5F0F-D980-A9350A1726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37087" y="458041"/>
            <a:ext cx="1459760" cy="8192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58C4C75-7658-36DE-C9A4-8AF4362D01B0}"/>
              </a:ext>
            </a:extLst>
          </p:cNvPr>
          <p:cNvSpPr txBox="1"/>
          <p:nvPr/>
        </p:nvSpPr>
        <p:spPr>
          <a:xfrm>
            <a:off x="9007522" y="3530611"/>
            <a:ext cx="791570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The question is not just ‘How did I respond?’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The real question is ‘What did my response produce?’”</a:t>
            </a:r>
            <a:endParaRPr lang="en-US" sz="36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CDAD76B-6AE2-3221-CF70-514143CBA64B}"/>
              </a:ext>
            </a:extLst>
          </p:cNvPr>
          <p:cNvSpPr txBox="1"/>
          <p:nvPr/>
        </p:nvSpPr>
        <p:spPr>
          <a:xfrm>
            <a:off x="6374172" y="7112201"/>
            <a:ext cx="1054905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You are shaping the environment through every interaction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52DFCD4-4F60-EC83-78F9-D22C504A4A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4172" y="3754109"/>
            <a:ext cx="2713061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1482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BA2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C3AA2D-1886-85A8-E936-DF06EB586F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08DEEE1-0D97-5F9E-EA4B-28C78508701B}"/>
              </a:ext>
            </a:extLst>
          </p:cNvPr>
          <p:cNvGrpSpPr/>
          <p:nvPr/>
        </p:nvGrpSpPr>
        <p:grpSpPr>
          <a:xfrm>
            <a:off x="5131119" y="118087"/>
            <a:ext cx="12782198" cy="10097219"/>
            <a:chOff x="0" y="0"/>
            <a:chExt cx="3719573" cy="2653668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5EFAF703-86D3-1400-25A9-B73144EC34E8}"/>
                </a:ext>
              </a:extLst>
            </p:cNvPr>
            <p:cNvSpPr/>
            <p:nvPr/>
          </p:nvSpPr>
          <p:spPr>
            <a:xfrm>
              <a:off x="0" y="0"/>
              <a:ext cx="3719573" cy="2594266"/>
            </a:xfrm>
            <a:custGeom>
              <a:avLst/>
              <a:gdLst/>
              <a:ahLst/>
              <a:cxnLst/>
              <a:rect l="l" t="t" r="r" b="b"/>
              <a:pathLst>
                <a:path w="3719573" h="2653668">
                  <a:moveTo>
                    <a:pt x="23024" y="0"/>
                  </a:moveTo>
                  <a:lnTo>
                    <a:pt x="3696549" y="0"/>
                  </a:lnTo>
                  <a:cubicBezTo>
                    <a:pt x="3709265" y="0"/>
                    <a:pt x="3719573" y="10308"/>
                    <a:pt x="3719573" y="23024"/>
                  </a:cubicBezTo>
                  <a:lnTo>
                    <a:pt x="3719573" y="2630644"/>
                  </a:lnTo>
                  <a:cubicBezTo>
                    <a:pt x="3719573" y="2636750"/>
                    <a:pt x="3717147" y="2642607"/>
                    <a:pt x="3712830" y="2646924"/>
                  </a:cubicBezTo>
                  <a:cubicBezTo>
                    <a:pt x="3708512" y="2651242"/>
                    <a:pt x="3702655" y="2653668"/>
                    <a:pt x="3696549" y="2653668"/>
                  </a:cubicBezTo>
                  <a:lnTo>
                    <a:pt x="23024" y="2653668"/>
                  </a:lnTo>
                  <a:cubicBezTo>
                    <a:pt x="10308" y="2653668"/>
                    <a:pt x="0" y="2643360"/>
                    <a:pt x="0" y="2630644"/>
                  </a:cubicBezTo>
                  <a:lnTo>
                    <a:pt x="0" y="23024"/>
                  </a:lnTo>
                  <a:cubicBezTo>
                    <a:pt x="0" y="16918"/>
                    <a:pt x="2426" y="11061"/>
                    <a:pt x="6744" y="6744"/>
                  </a:cubicBezTo>
                  <a:cubicBezTo>
                    <a:pt x="11061" y="2426"/>
                    <a:pt x="16918" y="0"/>
                    <a:pt x="2302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A5747B02-5810-EEEF-B2CF-B6EDFF688468}"/>
                </a:ext>
              </a:extLst>
            </p:cNvPr>
            <p:cNvSpPr txBox="1"/>
            <p:nvPr/>
          </p:nvSpPr>
          <p:spPr>
            <a:xfrm>
              <a:off x="0" y="9525"/>
              <a:ext cx="3719573" cy="26441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23"/>
                </a:lnSpc>
              </a:pPr>
              <a:endParaRPr/>
            </a:p>
          </p:txBody>
        </p:sp>
      </p:grpSp>
      <p:sp>
        <p:nvSpPr>
          <p:cNvPr id="13" name="TextBox 13">
            <a:extLst>
              <a:ext uri="{FF2B5EF4-FFF2-40B4-BE49-F238E27FC236}">
                <a16:creationId xmlns:a16="http://schemas.microsoft.com/office/drawing/2014/main" id="{2B45B2DB-F02F-4237-0CDD-48FE9B3DF2B3}"/>
              </a:ext>
            </a:extLst>
          </p:cNvPr>
          <p:cNvSpPr txBox="1"/>
          <p:nvPr/>
        </p:nvSpPr>
        <p:spPr>
          <a:xfrm>
            <a:off x="212080" y="8585124"/>
            <a:ext cx="4932651" cy="6186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48"/>
              </a:lnSpc>
              <a:spcBef>
                <a:spcPct val="0"/>
              </a:spcBef>
            </a:pPr>
            <a:r>
              <a:rPr lang="en-US" sz="3897" b="1" u="none" strike="noStrike" spc="167" dirty="0">
                <a:solidFill>
                  <a:srgbClr val="FFFFFF"/>
                </a:solidFill>
                <a:latin typeface="Kabel Ultra-Bold"/>
                <a:ea typeface="Kabel Ultra-Bold"/>
                <a:cs typeface="Kabel Ultra-Bold"/>
                <a:sym typeface="Kabel Ultra-Bold"/>
              </a:rPr>
              <a:t>#AfterschoolSYM2026</a:t>
            </a:r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BCB1C39D-4965-FE72-DECA-5CEAEFA127D0}"/>
              </a:ext>
            </a:extLst>
          </p:cNvPr>
          <p:cNvSpPr/>
          <p:nvPr/>
        </p:nvSpPr>
        <p:spPr>
          <a:xfrm>
            <a:off x="236433" y="118087"/>
            <a:ext cx="4744161" cy="5930552"/>
          </a:xfrm>
          <a:custGeom>
            <a:avLst/>
            <a:gdLst/>
            <a:ahLst/>
            <a:cxnLst/>
            <a:rect l="l" t="t" r="r" b="b"/>
            <a:pathLst>
              <a:path w="4744161" h="5930552">
                <a:moveTo>
                  <a:pt x="0" y="0"/>
                </a:moveTo>
                <a:lnTo>
                  <a:pt x="4744161" y="0"/>
                </a:lnTo>
                <a:lnTo>
                  <a:pt x="4744161" y="5930552"/>
                </a:lnTo>
                <a:lnTo>
                  <a:pt x="0" y="59305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F62257E0-0AEB-30A4-6618-603ED09A966E}"/>
              </a:ext>
            </a:extLst>
          </p:cNvPr>
          <p:cNvSpPr txBox="1"/>
          <p:nvPr/>
        </p:nvSpPr>
        <p:spPr>
          <a:xfrm>
            <a:off x="172628" y="7313701"/>
            <a:ext cx="4828326" cy="403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594"/>
              </a:lnSpc>
              <a:spcBef>
                <a:spcPct val="0"/>
              </a:spcBef>
            </a:pPr>
            <a:r>
              <a:rPr lang="en-US" sz="2495" b="1" u="none" strike="noStrike" spc="174" dirty="0">
                <a:solidFill>
                  <a:srgbClr val="FFFFFF"/>
                </a:solidFill>
                <a:latin typeface="Agrandir Tight Bold"/>
                <a:ea typeface="Agrandir Tight Bold"/>
                <a:cs typeface="Agrandir Tight Bold"/>
                <a:sym typeface="Agrandir Tight Bold"/>
              </a:rPr>
              <a:t>Prime Time Palm Beach County </a:t>
            </a: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1C5EF898-5CCF-D772-3426-A7A4E80C6257}"/>
              </a:ext>
            </a:extLst>
          </p:cNvPr>
          <p:cNvSpPr txBox="1"/>
          <p:nvPr/>
        </p:nvSpPr>
        <p:spPr>
          <a:xfrm>
            <a:off x="148221" y="7803113"/>
            <a:ext cx="4633137" cy="6957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712"/>
              </a:lnSpc>
              <a:spcBef>
                <a:spcPct val="0"/>
              </a:spcBef>
            </a:pPr>
            <a:r>
              <a:rPr lang="en-US" sz="2608" b="1" u="none" strike="noStrike" spc="182" dirty="0">
                <a:solidFill>
                  <a:srgbClr val="FFFFFF"/>
                </a:solidFill>
                <a:latin typeface="Agrandir Tight Bold"/>
                <a:ea typeface="Agrandir Tight Bold"/>
                <a:cs typeface="Agrandir Tight Bold"/>
                <a:sym typeface="Agrandir Tight Bold"/>
              </a:rPr>
              <a:t>Afterschool Symposium 2026</a:t>
            </a: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F940951C-7895-755A-5604-96BDE1791572}"/>
              </a:ext>
            </a:extLst>
          </p:cNvPr>
          <p:cNvSpPr txBox="1"/>
          <p:nvPr/>
        </p:nvSpPr>
        <p:spPr>
          <a:xfrm>
            <a:off x="172628" y="6850808"/>
            <a:ext cx="4871770" cy="3975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088"/>
              </a:lnSpc>
              <a:spcBef>
                <a:spcPct val="0"/>
              </a:spcBef>
            </a:pPr>
            <a:r>
              <a:rPr lang="en-US" sz="2833" b="1" u="none" strike="noStrike" spc="121" dirty="0">
                <a:solidFill>
                  <a:srgbClr val="FFFFFF"/>
                </a:solidFill>
                <a:latin typeface="Kabel Ultra-Bold"/>
                <a:ea typeface="Kabel Ultra-Bold"/>
                <a:cs typeface="Kabel Ultra-Bold"/>
                <a:sym typeface="Kabel Ultra-Bold"/>
              </a:rPr>
              <a:t>25 Years of Afterschool Excellence</a:t>
            </a: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F69F3525-6E8B-442E-E336-EE5E010E4975}"/>
              </a:ext>
            </a:extLst>
          </p:cNvPr>
          <p:cNvSpPr txBox="1"/>
          <p:nvPr/>
        </p:nvSpPr>
        <p:spPr>
          <a:xfrm>
            <a:off x="148221" y="6003818"/>
            <a:ext cx="4982898" cy="866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91"/>
              </a:lnSpc>
              <a:spcBef>
                <a:spcPct val="0"/>
              </a:spcBef>
            </a:pPr>
            <a:r>
              <a:rPr lang="en-US" sz="5405" b="1" u="none" strike="noStrike" spc="232" dirty="0">
                <a:solidFill>
                  <a:srgbClr val="FFFFFF"/>
                </a:solidFill>
                <a:latin typeface="Kabel Ultra-Bold"/>
                <a:ea typeface="Kabel Ultra-Bold"/>
                <a:cs typeface="Kabel Ultra-Bold"/>
                <a:sym typeface="Kabel Ultra-Bold"/>
              </a:rPr>
              <a:t>Lighting the Way: </a:t>
            </a:r>
          </a:p>
        </p:txBody>
      </p:sp>
      <p:sp>
        <p:nvSpPr>
          <p:cNvPr id="32" name="TextBox 7">
            <a:extLst>
              <a:ext uri="{FF2B5EF4-FFF2-40B4-BE49-F238E27FC236}">
                <a16:creationId xmlns:a16="http://schemas.microsoft.com/office/drawing/2014/main" id="{6AE6EC19-70AA-F109-F4AC-71F79D9A2777}"/>
              </a:ext>
            </a:extLst>
          </p:cNvPr>
          <p:cNvSpPr txBox="1"/>
          <p:nvPr/>
        </p:nvSpPr>
        <p:spPr>
          <a:xfrm>
            <a:off x="6374172" y="634360"/>
            <a:ext cx="10350542" cy="13737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217"/>
              </a:lnSpc>
            </a:pPr>
            <a:r>
              <a:rPr lang="en-US" sz="4800" b="1" spc="271" dirty="0">
                <a:latin typeface="Agrandir Tight Bold"/>
              </a:rPr>
              <a:t>POWER MOVE 3: LEAD FROM STRENGTH, NOT SURVIVAL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CD8A38-073D-33EC-7E0A-A1760AB02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9331" y="236929"/>
            <a:ext cx="1661849" cy="11107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3F4947-6B7F-1142-80D1-D4C87FEDD9F4}"/>
              </a:ext>
            </a:extLst>
          </p:cNvPr>
          <p:cNvSpPr txBox="1"/>
          <p:nvPr/>
        </p:nvSpPr>
        <p:spPr>
          <a:xfrm>
            <a:off x="5508105" y="2008069"/>
            <a:ext cx="118516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“You cannot create stability for others if you are operating in survival.”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D86B5C-F57C-EF14-B753-16C7576A1325}"/>
              </a:ext>
            </a:extLst>
          </p:cNvPr>
          <p:cNvSpPr txBox="1"/>
          <p:nvPr/>
        </p:nvSpPr>
        <p:spPr>
          <a:xfrm>
            <a:off x="8570089" y="3191645"/>
            <a:ext cx="837268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Healing-Centered Leadership asks:</a:t>
            </a:r>
          </a:p>
          <a:p>
            <a:pPr algn="ctr"/>
            <a:endParaRPr lang="en-US" sz="4800" b="1" dirty="0"/>
          </a:p>
          <a:p>
            <a:pPr algn="ctr"/>
            <a:r>
              <a:rPr lang="en-US" sz="4800" dirty="0"/>
              <a:t>How do I stay </a:t>
            </a:r>
            <a:r>
              <a:rPr lang="en-US" sz="4800" b="1" u="sng" dirty="0"/>
              <a:t>whole</a:t>
            </a:r>
            <a:r>
              <a:rPr lang="en-US" sz="4800" dirty="0"/>
              <a:t> while doing this work… so I can lead in a way that creates stability, trust, and forward movement?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78E69C-C116-EB4B-31F0-4048860D91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12599" y="330681"/>
            <a:ext cx="660356" cy="66035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3F19178-2AC7-B9D1-F3AC-58E5256551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21343" y="772043"/>
            <a:ext cx="395345" cy="3953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324A7D2-4A77-5A4F-35FF-CC2A9D852C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2918" y="466550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3052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BA2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A37FB4-0837-EFCC-7204-647FB4258C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A59346E1-539B-2AB4-4921-C49A182679BA}"/>
              </a:ext>
            </a:extLst>
          </p:cNvPr>
          <p:cNvGrpSpPr/>
          <p:nvPr/>
        </p:nvGrpSpPr>
        <p:grpSpPr>
          <a:xfrm>
            <a:off x="5131119" y="118087"/>
            <a:ext cx="12782198" cy="10097219"/>
            <a:chOff x="0" y="0"/>
            <a:chExt cx="3719573" cy="2653668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8FFBDCE3-C274-9ED7-378C-3C16EA860C86}"/>
                </a:ext>
              </a:extLst>
            </p:cNvPr>
            <p:cNvSpPr/>
            <p:nvPr/>
          </p:nvSpPr>
          <p:spPr>
            <a:xfrm>
              <a:off x="0" y="0"/>
              <a:ext cx="3719573" cy="2594266"/>
            </a:xfrm>
            <a:custGeom>
              <a:avLst/>
              <a:gdLst/>
              <a:ahLst/>
              <a:cxnLst/>
              <a:rect l="l" t="t" r="r" b="b"/>
              <a:pathLst>
                <a:path w="3719573" h="2653668">
                  <a:moveTo>
                    <a:pt x="23024" y="0"/>
                  </a:moveTo>
                  <a:lnTo>
                    <a:pt x="3696549" y="0"/>
                  </a:lnTo>
                  <a:cubicBezTo>
                    <a:pt x="3709265" y="0"/>
                    <a:pt x="3719573" y="10308"/>
                    <a:pt x="3719573" y="23024"/>
                  </a:cubicBezTo>
                  <a:lnTo>
                    <a:pt x="3719573" y="2630644"/>
                  </a:lnTo>
                  <a:cubicBezTo>
                    <a:pt x="3719573" y="2636750"/>
                    <a:pt x="3717147" y="2642607"/>
                    <a:pt x="3712830" y="2646924"/>
                  </a:cubicBezTo>
                  <a:cubicBezTo>
                    <a:pt x="3708512" y="2651242"/>
                    <a:pt x="3702655" y="2653668"/>
                    <a:pt x="3696549" y="2653668"/>
                  </a:cubicBezTo>
                  <a:lnTo>
                    <a:pt x="23024" y="2653668"/>
                  </a:lnTo>
                  <a:cubicBezTo>
                    <a:pt x="10308" y="2653668"/>
                    <a:pt x="0" y="2643360"/>
                    <a:pt x="0" y="2630644"/>
                  </a:cubicBezTo>
                  <a:lnTo>
                    <a:pt x="0" y="23024"/>
                  </a:lnTo>
                  <a:cubicBezTo>
                    <a:pt x="0" y="16918"/>
                    <a:pt x="2426" y="11061"/>
                    <a:pt x="6744" y="6744"/>
                  </a:cubicBezTo>
                  <a:cubicBezTo>
                    <a:pt x="11061" y="2426"/>
                    <a:pt x="16918" y="0"/>
                    <a:pt x="2302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1265011B-E136-4C6A-0A92-B407D77D5536}"/>
                </a:ext>
              </a:extLst>
            </p:cNvPr>
            <p:cNvSpPr txBox="1"/>
            <p:nvPr/>
          </p:nvSpPr>
          <p:spPr>
            <a:xfrm>
              <a:off x="0" y="9525"/>
              <a:ext cx="3719573" cy="26441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23"/>
                </a:lnSpc>
              </a:pPr>
              <a:endParaRPr/>
            </a:p>
          </p:txBody>
        </p:sp>
      </p:grpSp>
      <p:sp>
        <p:nvSpPr>
          <p:cNvPr id="13" name="TextBox 13">
            <a:extLst>
              <a:ext uri="{FF2B5EF4-FFF2-40B4-BE49-F238E27FC236}">
                <a16:creationId xmlns:a16="http://schemas.microsoft.com/office/drawing/2014/main" id="{5F390D4D-7A28-B059-1364-1B284950A400}"/>
              </a:ext>
            </a:extLst>
          </p:cNvPr>
          <p:cNvSpPr txBox="1"/>
          <p:nvPr/>
        </p:nvSpPr>
        <p:spPr>
          <a:xfrm>
            <a:off x="212080" y="8585124"/>
            <a:ext cx="4932651" cy="6186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48"/>
              </a:lnSpc>
              <a:spcBef>
                <a:spcPct val="0"/>
              </a:spcBef>
            </a:pPr>
            <a:r>
              <a:rPr lang="en-US" sz="3897" b="1" u="none" strike="noStrike" spc="167" dirty="0">
                <a:solidFill>
                  <a:srgbClr val="FFFFFF"/>
                </a:solidFill>
                <a:latin typeface="Kabel Ultra-Bold"/>
                <a:ea typeface="Kabel Ultra-Bold"/>
                <a:cs typeface="Kabel Ultra-Bold"/>
                <a:sym typeface="Kabel Ultra-Bold"/>
              </a:rPr>
              <a:t>#AfterschoolSYM2026</a:t>
            </a:r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1D4DCBD6-D29C-8E52-4961-0D894BB8DE9D}"/>
              </a:ext>
            </a:extLst>
          </p:cNvPr>
          <p:cNvSpPr/>
          <p:nvPr/>
        </p:nvSpPr>
        <p:spPr>
          <a:xfrm>
            <a:off x="236433" y="118087"/>
            <a:ext cx="4744161" cy="5930552"/>
          </a:xfrm>
          <a:custGeom>
            <a:avLst/>
            <a:gdLst/>
            <a:ahLst/>
            <a:cxnLst/>
            <a:rect l="l" t="t" r="r" b="b"/>
            <a:pathLst>
              <a:path w="4744161" h="5930552">
                <a:moveTo>
                  <a:pt x="0" y="0"/>
                </a:moveTo>
                <a:lnTo>
                  <a:pt x="4744161" y="0"/>
                </a:lnTo>
                <a:lnTo>
                  <a:pt x="4744161" y="5930552"/>
                </a:lnTo>
                <a:lnTo>
                  <a:pt x="0" y="59305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8DCE8D35-0206-63B5-3290-421C03FC525E}"/>
              </a:ext>
            </a:extLst>
          </p:cNvPr>
          <p:cNvSpPr txBox="1"/>
          <p:nvPr/>
        </p:nvSpPr>
        <p:spPr>
          <a:xfrm>
            <a:off x="172628" y="7313701"/>
            <a:ext cx="4828326" cy="403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594"/>
              </a:lnSpc>
              <a:spcBef>
                <a:spcPct val="0"/>
              </a:spcBef>
            </a:pPr>
            <a:r>
              <a:rPr lang="en-US" sz="2495" b="1" u="none" strike="noStrike" spc="174" dirty="0">
                <a:solidFill>
                  <a:srgbClr val="FFFFFF"/>
                </a:solidFill>
                <a:latin typeface="Agrandir Tight Bold"/>
                <a:ea typeface="Agrandir Tight Bold"/>
                <a:cs typeface="Agrandir Tight Bold"/>
                <a:sym typeface="Agrandir Tight Bold"/>
              </a:rPr>
              <a:t>Prime Time Palm Beach County </a:t>
            </a: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BE499698-64FD-5283-4E6E-868B873DA571}"/>
              </a:ext>
            </a:extLst>
          </p:cNvPr>
          <p:cNvSpPr txBox="1"/>
          <p:nvPr/>
        </p:nvSpPr>
        <p:spPr>
          <a:xfrm>
            <a:off x="148221" y="7803113"/>
            <a:ext cx="4633137" cy="6957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712"/>
              </a:lnSpc>
              <a:spcBef>
                <a:spcPct val="0"/>
              </a:spcBef>
            </a:pPr>
            <a:r>
              <a:rPr lang="en-US" sz="2608" b="1" u="none" strike="noStrike" spc="182" dirty="0">
                <a:solidFill>
                  <a:srgbClr val="FFFFFF"/>
                </a:solidFill>
                <a:latin typeface="Agrandir Tight Bold"/>
                <a:ea typeface="Agrandir Tight Bold"/>
                <a:cs typeface="Agrandir Tight Bold"/>
                <a:sym typeface="Agrandir Tight Bold"/>
              </a:rPr>
              <a:t>Afterschool Symposium 2026</a:t>
            </a: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0325D139-D669-097A-159B-40C3D64AF143}"/>
              </a:ext>
            </a:extLst>
          </p:cNvPr>
          <p:cNvSpPr txBox="1"/>
          <p:nvPr/>
        </p:nvSpPr>
        <p:spPr>
          <a:xfrm>
            <a:off x="172628" y="6850808"/>
            <a:ext cx="4871770" cy="3975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088"/>
              </a:lnSpc>
              <a:spcBef>
                <a:spcPct val="0"/>
              </a:spcBef>
            </a:pPr>
            <a:r>
              <a:rPr lang="en-US" sz="2833" b="1" u="none" strike="noStrike" spc="121" dirty="0">
                <a:solidFill>
                  <a:srgbClr val="FFFFFF"/>
                </a:solidFill>
                <a:latin typeface="Kabel Ultra-Bold"/>
                <a:ea typeface="Kabel Ultra-Bold"/>
                <a:cs typeface="Kabel Ultra-Bold"/>
                <a:sym typeface="Kabel Ultra-Bold"/>
              </a:rPr>
              <a:t>25 Years of Afterschool Excellence</a:t>
            </a: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FAF1A13F-A710-ABD9-74F4-017E75DA04AE}"/>
              </a:ext>
            </a:extLst>
          </p:cNvPr>
          <p:cNvSpPr txBox="1"/>
          <p:nvPr/>
        </p:nvSpPr>
        <p:spPr>
          <a:xfrm>
            <a:off x="148221" y="6003818"/>
            <a:ext cx="4982898" cy="866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91"/>
              </a:lnSpc>
              <a:spcBef>
                <a:spcPct val="0"/>
              </a:spcBef>
            </a:pPr>
            <a:r>
              <a:rPr lang="en-US" sz="5405" b="1" u="none" strike="noStrike" spc="232" dirty="0">
                <a:solidFill>
                  <a:srgbClr val="FFFFFF"/>
                </a:solidFill>
                <a:latin typeface="Kabel Ultra-Bold"/>
                <a:ea typeface="Kabel Ultra-Bold"/>
                <a:cs typeface="Kabel Ultra-Bold"/>
                <a:sym typeface="Kabel Ultra-Bold"/>
              </a:rPr>
              <a:t>Lighting the Way: </a:t>
            </a:r>
          </a:p>
        </p:txBody>
      </p:sp>
      <p:sp>
        <p:nvSpPr>
          <p:cNvPr id="32" name="TextBox 7">
            <a:extLst>
              <a:ext uri="{FF2B5EF4-FFF2-40B4-BE49-F238E27FC236}">
                <a16:creationId xmlns:a16="http://schemas.microsoft.com/office/drawing/2014/main" id="{797F94E2-2824-EF10-E7AB-09C69CFB0EE3}"/>
              </a:ext>
            </a:extLst>
          </p:cNvPr>
          <p:cNvSpPr txBox="1"/>
          <p:nvPr/>
        </p:nvSpPr>
        <p:spPr>
          <a:xfrm>
            <a:off x="6374172" y="634360"/>
            <a:ext cx="10350542" cy="13737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217"/>
              </a:lnSpc>
            </a:pPr>
            <a:r>
              <a:rPr lang="en-US" sz="4800" b="1" spc="271" dirty="0">
                <a:latin typeface="Agrandir Tight Bold"/>
              </a:rPr>
              <a:t>POWER MOVE 3: LEAD FROM STRENGTH, NOT SURVIVAL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E983DA-9D7E-B167-2186-7A57165C7A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9331" y="236929"/>
            <a:ext cx="1661849" cy="11107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AF124E-0226-F59C-27A8-402F2911FEF7}"/>
              </a:ext>
            </a:extLst>
          </p:cNvPr>
          <p:cNvSpPr txBox="1"/>
          <p:nvPr/>
        </p:nvSpPr>
        <p:spPr>
          <a:xfrm>
            <a:off x="5508105" y="2008069"/>
            <a:ext cx="118516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“You cannot create stability for others if you are operating in survival.”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E63724-B98D-96C7-6ECB-217123A19A59}"/>
              </a:ext>
            </a:extLst>
          </p:cNvPr>
          <p:cNvSpPr txBox="1"/>
          <p:nvPr/>
        </p:nvSpPr>
        <p:spPr>
          <a:xfrm>
            <a:off x="5626759" y="3083363"/>
            <a:ext cx="7214134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Survival mode in leadership looks like this:</a:t>
            </a:r>
          </a:p>
          <a:p>
            <a:r>
              <a:rPr lang="en-US" sz="4000" dirty="0"/>
              <a:t>•	Reacting instead of choosing </a:t>
            </a:r>
          </a:p>
          <a:p>
            <a:r>
              <a:rPr lang="en-US" sz="4000" dirty="0"/>
              <a:t>•	Overextending instead of setting limits </a:t>
            </a:r>
          </a:p>
          <a:p>
            <a:r>
              <a:rPr lang="en-US" sz="4000" dirty="0"/>
              <a:t>•	Absorbing everything instead of managing/leading it </a:t>
            </a:r>
          </a:p>
          <a:p>
            <a:r>
              <a:rPr lang="en-US" sz="4000" dirty="0"/>
              <a:t>•	Leading from urgency instead of intention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F4AEC0-D5E5-DE63-09FB-9954E3DD06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92644" y="3095495"/>
            <a:ext cx="2641570" cy="26415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555D393-1C9C-D730-A9D4-AE607004C3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13429" y="5384353"/>
            <a:ext cx="1929348" cy="192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7126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BA2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542019-3799-E44D-B08C-2562E90DCE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4AD216FF-705E-7E4F-4C61-41B036F883F6}"/>
              </a:ext>
            </a:extLst>
          </p:cNvPr>
          <p:cNvGrpSpPr/>
          <p:nvPr/>
        </p:nvGrpSpPr>
        <p:grpSpPr>
          <a:xfrm>
            <a:off x="415636" y="189781"/>
            <a:ext cx="17524906" cy="10097219"/>
            <a:chOff x="0" y="0"/>
            <a:chExt cx="3719573" cy="2653668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1F2D061E-525A-225C-6B89-697281A5CD47}"/>
                </a:ext>
              </a:extLst>
            </p:cNvPr>
            <p:cNvSpPr/>
            <p:nvPr/>
          </p:nvSpPr>
          <p:spPr>
            <a:xfrm>
              <a:off x="0" y="0"/>
              <a:ext cx="3719573" cy="2594266"/>
            </a:xfrm>
            <a:custGeom>
              <a:avLst/>
              <a:gdLst/>
              <a:ahLst/>
              <a:cxnLst/>
              <a:rect l="l" t="t" r="r" b="b"/>
              <a:pathLst>
                <a:path w="3719573" h="2653668">
                  <a:moveTo>
                    <a:pt x="23024" y="0"/>
                  </a:moveTo>
                  <a:lnTo>
                    <a:pt x="3696549" y="0"/>
                  </a:lnTo>
                  <a:cubicBezTo>
                    <a:pt x="3709265" y="0"/>
                    <a:pt x="3719573" y="10308"/>
                    <a:pt x="3719573" y="23024"/>
                  </a:cubicBezTo>
                  <a:lnTo>
                    <a:pt x="3719573" y="2630644"/>
                  </a:lnTo>
                  <a:cubicBezTo>
                    <a:pt x="3719573" y="2636750"/>
                    <a:pt x="3717147" y="2642607"/>
                    <a:pt x="3712830" y="2646924"/>
                  </a:cubicBezTo>
                  <a:cubicBezTo>
                    <a:pt x="3708512" y="2651242"/>
                    <a:pt x="3702655" y="2653668"/>
                    <a:pt x="3696549" y="2653668"/>
                  </a:cubicBezTo>
                  <a:lnTo>
                    <a:pt x="23024" y="2653668"/>
                  </a:lnTo>
                  <a:cubicBezTo>
                    <a:pt x="10308" y="2653668"/>
                    <a:pt x="0" y="2643360"/>
                    <a:pt x="0" y="2630644"/>
                  </a:cubicBezTo>
                  <a:lnTo>
                    <a:pt x="0" y="23024"/>
                  </a:lnTo>
                  <a:cubicBezTo>
                    <a:pt x="0" y="16918"/>
                    <a:pt x="2426" y="11061"/>
                    <a:pt x="6744" y="6744"/>
                  </a:cubicBezTo>
                  <a:cubicBezTo>
                    <a:pt x="11061" y="2426"/>
                    <a:pt x="16918" y="0"/>
                    <a:pt x="2302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75E8877B-0EC9-9D7B-87C3-1DCE8C92B8A6}"/>
                </a:ext>
              </a:extLst>
            </p:cNvPr>
            <p:cNvSpPr txBox="1"/>
            <p:nvPr/>
          </p:nvSpPr>
          <p:spPr>
            <a:xfrm>
              <a:off x="0" y="9525"/>
              <a:ext cx="3719573" cy="26441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23"/>
                </a:lnSpc>
              </a:pPr>
              <a:endParaRPr/>
            </a:p>
          </p:txBody>
        </p:sp>
      </p:grpSp>
      <p:sp>
        <p:nvSpPr>
          <p:cNvPr id="32" name="TextBox 7">
            <a:extLst>
              <a:ext uri="{FF2B5EF4-FFF2-40B4-BE49-F238E27FC236}">
                <a16:creationId xmlns:a16="http://schemas.microsoft.com/office/drawing/2014/main" id="{6BC9ECBC-9B6C-D8E2-184E-A09E23CA84AD}"/>
              </a:ext>
            </a:extLst>
          </p:cNvPr>
          <p:cNvSpPr txBox="1"/>
          <p:nvPr/>
        </p:nvSpPr>
        <p:spPr>
          <a:xfrm>
            <a:off x="4007939" y="631363"/>
            <a:ext cx="11730826" cy="13737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217"/>
              </a:lnSpc>
            </a:pPr>
            <a:r>
              <a:rPr lang="en-US" sz="4800" b="1" spc="271" dirty="0">
                <a:latin typeface="Agrandir Tight Bold"/>
              </a:rPr>
              <a:t>POWER MOVE 3: LEAD FROM STRENGTH, NOT SURVIVAL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46BF7A-7778-AD51-4592-0D0217745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53" y="264639"/>
            <a:ext cx="1661849" cy="11107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44C9B1-6DF3-F438-28FE-66FF8D6BE7EE}"/>
              </a:ext>
            </a:extLst>
          </p:cNvPr>
          <p:cNvSpPr txBox="1"/>
          <p:nvPr/>
        </p:nvSpPr>
        <p:spPr>
          <a:xfrm>
            <a:off x="4766215" y="2015588"/>
            <a:ext cx="943389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“You cannot create stability for others if you are operating in survival.”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917C897-1284-A2D5-823D-15AF7B8C0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37087" y="458041"/>
            <a:ext cx="1459760" cy="8192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5A88565-0BA6-564A-D854-4CEF71714121}"/>
              </a:ext>
            </a:extLst>
          </p:cNvPr>
          <p:cNvSpPr txBox="1"/>
          <p:nvPr/>
        </p:nvSpPr>
        <p:spPr>
          <a:xfrm>
            <a:off x="688236" y="1318218"/>
            <a:ext cx="282138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Concept 3: </a:t>
            </a:r>
          </a:p>
          <a:p>
            <a:pPr algn="ctr"/>
            <a:r>
              <a:rPr lang="en-US" sz="3600" b="1" dirty="0"/>
              <a:t>Boundaries as Leadership</a:t>
            </a:r>
            <a:endParaRPr lang="en-US" sz="3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78813D-5F11-E566-9AC7-35037393FAB5}"/>
              </a:ext>
            </a:extLst>
          </p:cNvPr>
          <p:cNvSpPr txBox="1"/>
          <p:nvPr/>
        </p:nvSpPr>
        <p:spPr>
          <a:xfrm>
            <a:off x="7988061" y="3701387"/>
            <a:ext cx="8556986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Boundaries are what protect your capacity to show up consistently.</a:t>
            </a:r>
          </a:p>
          <a:p>
            <a:endParaRPr lang="en-US" sz="3600" dirty="0"/>
          </a:p>
          <a:p>
            <a:r>
              <a:rPr lang="en-US" sz="3600" dirty="0"/>
              <a:t>Without them…</a:t>
            </a:r>
          </a:p>
          <a:p>
            <a:r>
              <a:rPr lang="en-US" sz="3600" dirty="0"/>
              <a:t>•	You become inconsistent </a:t>
            </a:r>
          </a:p>
          <a:p>
            <a:r>
              <a:rPr lang="en-US" sz="3600" dirty="0"/>
              <a:t>•	You become reactive </a:t>
            </a:r>
          </a:p>
          <a:p>
            <a:r>
              <a:rPr lang="en-US" sz="3600" dirty="0"/>
              <a:t>•	You become depleted </a:t>
            </a:r>
          </a:p>
          <a:p>
            <a:endParaRPr lang="en-US" sz="3600" dirty="0"/>
          </a:p>
          <a:p>
            <a:r>
              <a:rPr lang="en-US" sz="3600" dirty="0"/>
              <a:t>And we already talked about what that does to safety.</a:t>
            </a:r>
            <a:endParaRPr lang="en-US" sz="8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1437DE-562F-C519-C821-5DB125F1B5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072" y="4522295"/>
            <a:ext cx="4991091" cy="279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222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BA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9"/>
          <p:cNvSpPr/>
          <p:nvPr/>
        </p:nvSpPr>
        <p:spPr>
          <a:xfrm rot="10270399">
            <a:off x="763457" y="607829"/>
            <a:ext cx="5037156" cy="7257945"/>
          </a:xfrm>
          <a:custGeom>
            <a:avLst/>
            <a:gdLst/>
            <a:ahLst/>
            <a:cxnLst/>
            <a:rect l="l" t="t" r="r" b="b"/>
            <a:pathLst>
              <a:path w="15054145" h="13360554">
                <a:moveTo>
                  <a:pt x="0" y="0"/>
                </a:moveTo>
                <a:lnTo>
                  <a:pt x="15054144" y="0"/>
                </a:lnTo>
                <a:lnTo>
                  <a:pt x="15054144" y="13360554"/>
                </a:lnTo>
                <a:lnTo>
                  <a:pt x="0" y="1336055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6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" name="Group 2"/>
          <p:cNvGrpSpPr/>
          <p:nvPr/>
        </p:nvGrpSpPr>
        <p:grpSpPr>
          <a:xfrm>
            <a:off x="5219331" y="1431340"/>
            <a:ext cx="12842975" cy="8592554"/>
            <a:chOff x="0" y="0"/>
            <a:chExt cx="3719573" cy="265366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19573" cy="2653668"/>
            </a:xfrm>
            <a:custGeom>
              <a:avLst/>
              <a:gdLst/>
              <a:ahLst/>
              <a:cxnLst/>
              <a:rect l="l" t="t" r="r" b="b"/>
              <a:pathLst>
                <a:path w="3719573" h="2653668">
                  <a:moveTo>
                    <a:pt x="23024" y="0"/>
                  </a:moveTo>
                  <a:lnTo>
                    <a:pt x="3696549" y="0"/>
                  </a:lnTo>
                  <a:cubicBezTo>
                    <a:pt x="3709265" y="0"/>
                    <a:pt x="3719573" y="10308"/>
                    <a:pt x="3719573" y="23024"/>
                  </a:cubicBezTo>
                  <a:lnTo>
                    <a:pt x="3719573" y="2630644"/>
                  </a:lnTo>
                  <a:cubicBezTo>
                    <a:pt x="3719573" y="2636750"/>
                    <a:pt x="3717147" y="2642607"/>
                    <a:pt x="3712830" y="2646924"/>
                  </a:cubicBezTo>
                  <a:cubicBezTo>
                    <a:pt x="3708512" y="2651242"/>
                    <a:pt x="3702655" y="2653668"/>
                    <a:pt x="3696549" y="2653668"/>
                  </a:cubicBezTo>
                  <a:lnTo>
                    <a:pt x="23024" y="2653668"/>
                  </a:lnTo>
                  <a:cubicBezTo>
                    <a:pt x="10308" y="2653668"/>
                    <a:pt x="0" y="2643360"/>
                    <a:pt x="0" y="2630644"/>
                  </a:cubicBezTo>
                  <a:lnTo>
                    <a:pt x="0" y="23024"/>
                  </a:lnTo>
                  <a:cubicBezTo>
                    <a:pt x="0" y="16918"/>
                    <a:pt x="2426" y="11061"/>
                    <a:pt x="6744" y="6744"/>
                  </a:cubicBezTo>
                  <a:cubicBezTo>
                    <a:pt x="11061" y="2426"/>
                    <a:pt x="16918" y="0"/>
                    <a:pt x="2302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9525"/>
              <a:ext cx="3719573" cy="26441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23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5219331" y="125054"/>
            <a:ext cx="13068669" cy="14310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2349"/>
              </a:lnSpc>
              <a:spcBef>
                <a:spcPct val="0"/>
              </a:spcBef>
            </a:pPr>
            <a:r>
              <a:rPr lang="en-US" sz="6600" b="1" spc="280" dirty="0">
                <a:solidFill>
                  <a:srgbClr val="FFFFFF"/>
                </a:solidFill>
                <a:latin typeface="Agrandir Tight Bold"/>
                <a:ea typeface="Agrandir Tight Bold"/>
                <a:cs typeface="Agrandir Tight Bold"/>
                <a:sym typeface="Agrandir Tight Bold"/>
              </a:rPr>
              <a:t>Session Overview</a:t>
            </a:r>
            <a:endParaRPr lang="en-US" sz="6600" b="1" u="none" strike="noStrike" spc="280" dirty="0">
              <a:solidFill>
                <a:srgbClr val="FFFFFF"/>
              </a:solidFill>
              <a:latin typeface="Agrandir Tight Bold"/>
              <a:ea typeface="Agrandir Tight Bold"/>
              <a:cs typeface="Agrandir Tight Bold"/>
              <a:sym typeface="Agrandir Tight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25693" y="8945936"/>
            <a:ext cx="4932651" cy="6186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48"/>
              </a:lnSpc>
              <a:spcBef>
                <a:spcPct val="0"/>
              </a:spcBef>
            </a:pPr>
            <a:r>
              <a:rPr lang="en-US" sz="3897" b="1" u="none" strike="noStrike" spc="167" dirty="0">
                <a:solidFill>
                  <a:srgbClr val="FFFFFF"/>
                </a:solidFill>
                <a:latin typeface="Kabel Ultra-Bold"/>
                <a:ea typeface="Kabel Ultra-Bold"/>
                <a:cs typeface="Kabel Ultra-Bold"/>
                <a:sym typeface="Kabel Ultra-Bold"/>
              </a:rPr>
              <a:t>#AfterschoolSYM2026</a:t>
            </a:r>
          </a:p>
        </p:txBody>
      </p:sp>
      <p:sp>
        <p:nvSpPr>
          <p:cNvPr id="14" name="Freeform 14"/>
          <p:cNvSpPr/>
          <p:nvPr/>
        </p:nvSpPr>
        <p:spPr>
          <a:xfrm>
            <a:off x="219639" y="307470"/>
            <a:ext cx="4744161" cy="5930552"/>
          </a:xfrm>
          <a:custGeom>
            <a:avLst/>
            <a:gdLst/>
            <a:ahLst/>
            <a:cxnLst/>
            <a:rect l="l" t="t" r="r" b="b"/>
            <a:pathLst>
              <a:path w="4744161" h="5930552">
                <a:moveTo>
                  <a:pt x="0" y="0"/>
                </a:moveTo>
                <a:lnTo>
                  <a:pt x="4744161" y="0"/>
                </a:lnTo>
                <a:lnTo>
                  <a:pt x="4744161" y="5930552"/>
                </a:lnTo>
                <a:lnTo>
                  <a:pt x="0" y="59305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236433" y="7442064"/>
            <a:ext cx="4828326" cy="403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594"/>
              </a:lnSpc>
              <a:spcBef>
                <a:spcPct val="0"/>
              </a:spcBef>
            </a:pPr>
            <a:r>
              <a:rPr lang="en-US" sz="2495" b="1" u="none" strike="noStrike" spc="174">
                <a:solidFill>
                  <a:srgbClr val="FFFFFF"/>
                </a:solidFill>
                <a:latin typeface="Agrandir Tight Bold"/>
                <a:ea typeface="Agrandir Tight Bold"/>
                <a:cs typeface="Agrandir Tight Bold"/>
                <a:sym typeface="Agrandir Tight Bold"/>
              </a:rPr>
              <a:t>Prime Time Palm Beach County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-274629" y="7807133"/>
            <a:ext cx="5850450" cy="433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12"/>
              </a:lnSpc>
              <a:spcBef>
                <a:spcPct val="0"/>
              </a:spcBef>
            </a:pPr>
            <a:r>
              <a:rPr lang="en-US" sz="2608" b="1" u="none" strike="noStrike" spc="182" dirty="0">
                <a:solidFill>
                  <a:srgbClr val="FFFFFF"/>
                </a:solidFill>
                <a:latin typeface="Agrandir Tight Bold"/>
                <a:ea typeface="Agrandir Tight Bold"/>
                <a:cs typeface="Agrandir Tight Bold"/>
                <a:sym typeface="Agrandir Tight Bold"/>
              </a:rPr>
              <a:t>Afterschool Symposium 2026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-274629" y="6999570"/>
            <a:ext cx="5850450" cy="458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88"/>
              </a:lnSpc>
              <a:spcBef>
                <a:spcPct val="0"/>
              </a:spcBef>
            </a:pPr>
            <a:r>
              <a:rPr lang="en-US" sz="2833" b="1" u="none" strike="noStrike" spc="121">
                <a:solidFill>
                  <a:srgbClr val="FFFFFF"/>
                </a:solidFill>
                <a:latin typeface="Kabel Ultra-Bold"/>
                <a:ea typeface="Kabel Ultra-Bold"/>
                <a:cs typeface="Kabel Ultra-Bold"/>
                <a:sym typeface="Kabel Ultra-Bold"/>
              </a:rPr>
              <a:t>25 Years of Afterschool Excellence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36433" y="6238022"/>
            <a:ext cx="4982898" cy="866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91"/>
              </a:lnSpc>
              <a:spcBef>
                <a:spcPct val="0"/>
              </a:spcBef>
            </a:pPr>
            <a:r>
              <a:rPr lang="en-US" sz="5405" b="1" u="none" strike="noStrike" spc="232">
                <a:solidFill>
                  <a:srgbClr val="FFFFFF"/>
                </a:solidFill>
                <a:latin typeface="Kabel Ultra-Bold"/>
                <a:ea typeface="Kabel Ultra-Bold"/>
                <a:cs typeface="Kabel Ultra-Bold"/>
                <a:sym typeface="Kabel Ultra-Bold"/>
              </a:rPr>
              <a:t>Lighting the Way: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470689F-D2DA-DEFE-208B-4241815ECF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26311" y="8377911"/>
            <a:ext cx="2204485" cy="14734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E63112-EB60-AA63-EDD9-D3B448EAC87C}"/>
              </a:ext>
            </a:extLst>
          </p:cNvPr>
          <p:cNvSpPr txBox="1"/>
          <p:nvPr/>
        </p:nvSpPr>
        <p:spPr>
          <a:xfrm>
            <a:off x="5817522" y="2045914"/>
            <a:ext cx="11419600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I. Where Pressure Lives in Our Work</a:t>
            </a:r>
          </a:p>
          <a:p>
            <a:endParaRPr lang="en-US" sz="4000" dirty="0"/>
          </a:p>
          <a:p>
            <a:r>
              <a:rPr lang="en-US" sz="4000" dirty="0"/>
              <a:t>II. The Foundation of Healing-Centered Engagement</a:t>
            </a:r>
          </a:p>
          <a:p>
            <a:endParaRPr lang="en-US" sz="4000" dirty="0"/>
          </a:p>
          <a:p>
            <a:r>
              <a:rPr lang="en-US" sz="4000" dirty="0"/>
              <a:t>III. Defining Healing-Centered Leadership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Power Move 1: Regulate Yourself First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Power Move 2: Create Predictability for Others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Power Move 3: Lead from Strength, Not Survival</a:t>
            </a:r>
          </a:p>
          <a:p>
            <a:endParaRPr lang="en-US" sz="4000" dirty="0"/>
          </a:p>
          <a:p>
            <a:r>
              <a:rPr lang="en-US" sz="4000" dirty="0"/>
              <a:t>IV. Applying the Work in Real-Time Leadership Moments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BA2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93D92F-9E92-BA8E-5F36-241895A50A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7933B8F8-2A6C-1941-8BEE-406F9C676B05}"/>
              </a:ext>
            </a:extLst>
          </p:cNvPr>
          <p:cNvGrpSpPr/>
          <p:nvPr/>
        </p:nvGrpSpPr>
        <p:grpSpPr>
          <a:xfrm>
            <a:off x="415636" y="189781"/>
            <a:ext cx="17524906" cy="10097219"/>
            <a:chOff x="0" y="0"/>
            <a:chExt cx="3719573" cy="2653668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C83C7053-659B-CCAC-8922-EF31DA892C60}"/>
                </a:ext>
              </a:extLst>
            </p:cNvPr>
            <p:cNvSpPr/>
            <p:nvPr/>
          </p:nvSpPr>
          <p:spPr>
            <a:xfrm>
              <a:off x="0" y="0"/>
              <a:ext cx="3719573" cy="2594266"/>
            </a:xfrm>
            <a:custGeom>
              <a:avLst/>
              <a:gdLst/>
              <a:ahLst/>
              <a:cxnLst/>
              <a:rect l="l" t="t" r="r" b="b"/>
              <a:pathLst>
                <a:path w="3719573" h="2653668">
                  <a:moveTo>
                    <a:pt x="23024" y="0"/>
                  </a:moveTo>
                  <a:lnTo>
                    <a:pt x="3696549" y="0"/>
                  </a:lnTo>
                  <a:cubicBezTo>
                    <a:pt x="3709265" y="0"/>
                    <a:pt x="3719573" y="10308"/>
                    <a:pt x="3719573" y="23024"/>
                  </a:cubicBezTo>
                  <a:lnTo>
                    <a:pt x="3719573" y="2630644"/>
                  </a:lnTo>
                  <a:cubicBezTo>
                    <a:pt x="3719573" y="2636750"/>
                    <a:pt x="3717147" y="2642607"/>
                    <a:pt x="3712830" y="2646924"/>
                  </a:cubicBezTo>
                  <a:cubicBezTo>
                    <a:pt x="3708512" y="2651242"/>
                    <a:pt x="3702655" y="2653668"/>
                    <a:pt x="3696549" y="2653668"/>
                  </a:cubicBezTo>
                  <a:lnTo>
                    <a:pt x="23024" y="2653668"/>
                  </a:lnTo>
                  <a:cubicBezTo>
                    <a:pt x="10308" y="2653668"/>
                    <a:pt x="0" y="2643360"/>
                    <a:pt x="0" y="2630644"/>
                  </a:cubicBezTo>
                  <a:lnTo>
                    <a:pt x="0" y="23024"/>
                  </a:lnTo>
                  <a:cubicBezTo>
                    <a:pt x="0" y="16918"/>
                    <a:pt x="2426" y="11061"/>
                    <a:pt x="6744" y="6744"/>
                  </a:cubicBezTo>
                  <a:cubicBezTo>
                    <a:pt x="11061" y="2426"/>
                    <a:pt x="16918" y="0"/>
                    <a:pt x="2302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ED948610-1F6E-B06D-6EBB-1E7A7BEE83D0}"/>
                </a:ext>
              </a:extLst>
            </p:cNvPr>
            <p:cNvSpPr txBox="1"/>
            <p:nvPr/>
          </p:nvSpPr>
          <p:spPr>
            <a:xfrm>
              <a:off x="0" y="9525"/>
              <a:ext cx="3719573" cy="26441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23"/>
                </a:lnSpc>
              </a:pPr>
              <a:endParaRPr/>
            </a:p>
          </p:txBody>
        </p:sp>
      </p:grpSp>
      <p:sp>
        <p:nvSpPr>
          <p:cNvPr id="32" name="TextBox 7">
            <a:extLst>
              <a:ext uri="{FF2B5EF4-FFF2-40B4-BE49-F238E27FC236}">
                <a16:creationId xmlns:a16="http://schemas.microsoft.com/office/drawing/2014/main" id="{0685B4C9-A9E2-0AFD-44CF-D8C28B989A6B}"/>
              </a:ext>
            </a:extLst>
          </p:cNvPr>
          <p:cNvSpPr txBox="1"/>
          <p:nvPr/>
        </p:nvSpPr>
        <p:spPr>
          <a:xfrm>
            <a:off x="4007939" y="631363"/>
            <a:ext cx="11730826" cy="13737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217"/>
              </a:lnSpc>
            </a:pPr>
            <a:r>
              <a:rPr lang="en-US" sz="4800" b="1" spc="271" dirty="0">
                <a:latin typeface="Agrandir Tight Bold"/>
              </a:rPr>
              <a:t>POWER MOVE 3: LEAD FROM STRENGTH, NOT SURVIVAL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0ACCC8-B32A-F841-50FE-9BA283190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53" y="264639"/>
            <a:ext cx="1661849" cy="11107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8E1204-CB6B-C62F-7865-F1B06B312B54}"/>
              </a:ext>
            </a:extLst>
          </p:cNvPr>
          <p:cNvSpPr txBox="1"/>
          <p:nvPr/>
        </p:nvSpPr>
        <p:spPr>
          <a:xfrm>
            <a:off x="4766215" y="2015588"/>
            <a:ext cx="943389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“You cannot create stability for others if you are operating in survival.”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BBDF7F8-EBE3-A8A8-50AD-B1922F1B7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37087" y="458041"/>
            <a:ext cx="1459760" cy="8192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1F14511-0CF3-5B4E-A22B-A7E29B3DDC73}"/>
              </a:ext>
            </a:extLst>
          </p:cNvPr>
          <p:cNvSpPr txBox="1"/>
          <p:nvPr/>
        </p:nvSpPr>
        <p:spPr>
          <a:xfrm>
            <a:off x="688236" y="1318218"/>
            <a:ext cx="282138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Concept 3: </a:t>
            </a:r>
          </a:p>
          <a:p>
            <a:pPr algn="ctr"/>
            <a:r>
              <a:rPr lang="en-US" sz="3600" b="1" dirty="0"/>
              <a:t>Boundaries as Leadership</a:t>
            </a:r>
            <a:endParaRPr lang="en-US" sz="3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FB9287-E65A-0C8F-592E-14DCA4FA0C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4297" y="4695105"/>
            <a:ext cx="13147683" cy="467318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996AFBC-1A16-5FB3-F7DD-5B424100A5DA}"/>
              </a:ext>
            </a:extLst>
          </p:cNvPr>
          <p:cNvSpPr txBox="1"/>
          <p:nvPr/>
        </p:nvSpPr>
        <p:spPr>
          <a:xfrm>
            <a:off x="1186556" y="3445624"/>
            <a:ext cx="10545369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800" b="1" dirty="0">
                <a:solidFill>
                  <a:srgbClr val="92D050"/>
                </a:solidFill>
              </a:rPr>
              <a:t>CAPACITY</a:t>
            </a:r>
            <a:endParaRPr lang="en-US" sz="13800" dirty="0">
              <a:solidFill>
                <a:srgbClr val="92D05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9AF168-68D8-92E2-7D64-A2A3DEB90F0C}"/>
              </a:ext>
            </a:extLst>
          </p:cNvPr>
          <p:cNvSpPr txBox="1"/>
          <p:nvPr/>
        </p:nvSpPr>
        <p:spPr>
          <a:xfrm>
            <a:off x="11230143" y="2899420"/>
            <a:ext cx="671039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How quickly capacity gets depleted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Why boundaries are essential to Healing-Centered Leadership</a:t>
            </a:r>
          </a:p>
        </p:txBody>
      </p:sp>
    </p:spTree>
    <p:extLst>
      <p:ext uri="{BB962C8B-B14F-4D97-AF65-F5344CB8AC3E}">
        <p14:creationId xmlns:p14="http://schemas.microsoft.com/office/powerpoint/2010/main" val="31937005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BA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656" y="1135885"/>
            <a:ext cx="8421508" cy="7133412"/>
          </a:xfrm>
          <a:custGeom>
            <a:avLst/>
            <a:gdLst/>
            <a:ahLst/>
            <a:cxnLst/>
            <a:rect l="l" t="t" r="r" b="b"/>
            <a:pathLst>
              <a:path w="15054145" h="13360554">
                <a:moveTo>
                  <a:pt x="0" y="0"/>
                </a:moveTo>
                <a:lnTo>
                  <a:pt x="15054144" y="0"/>
                </a:lnTo>
                <a:lnTo>
                  <a:pt x="15054144" y="13360554"/>
                </a:lnTo>
                <a:lnTo>
                  <a:pt x="0" y="1336055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6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12549238" y="144898"/>
            <a:ext cx="5525647" cy="10142102"/>
          </a:xfrm>
          <a:prstGeom prst="rect">
            <a:avLst/>
          </a:prstGeom>
          <a:solidFill>
            <a:srgbClr val="FFFCFC"/>
          </a:solid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3047259" y="3770866"/>
            <a:ext cx="1917363" cy="923964"/>
          </a:xfrm>
          <a:custGeom>
            <a:avLst/>
            <a:gdLst/>
            <a:ahLst/>
            <a:cxnLst/>
            <a:rect l="l" t="t" r="r" b="b"/>
            <a:pathLst>
              <a:path w="2415384" h="1045118">
                <a:moveTo>
                  <a:pt x="0" y="0"/>
                </a:moveTo>
                <a:lnTo>
                  <a:pt x="2415384" y="0"/>
                </a:lnTo>
                <a:lnTo>
                  <a:pt x="2415384" y="1045118"/>
                </a:lnTo>
                <a:lnTo>
                  <a:pt x="0" y="10451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5123064" y="3606063"/>
            <a:ext cx="2588588" cy="1461910"/>
          </a:xfrm>
          <a:custGeom>
            <a:avLst/>
            <a:gdLst/>
            <a:ahLst/>
            <a:cxnLst/>
            <a:rect l="l" t="t" r="r" b="b"/>
            <a:pathLst>
              <a:path w="2588588" h="1461910">
                <a:moveTo>
                  <a:pt x="0" y="0"/>
                </a:moveTo>
                <a:lnTo>
                  <a:pt x="2588589" y="0"/>
                </a:lnTo>
                <a:lnTo>
                  <a:pt x="2588589" y="1461909"/>
                </a:lnTo>
                <a:lnTo>
                  <a:pt x="0" y="14619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3857618" y="5780609"/>
            <a:ext cx="2990978" cy="897293"/>
          </a:xfrm>
          <a:custGeom>
            <a:avLst/>
            <a:gdLst/>
            <a:ahLst/>
            <a:cxnLst/>
            <a:rect l="l" t="t" r="r" b="b"/>
            <a:pathLst>
              <a:path w="2990978" h="897293">
                <a:moveTo>
                  <a:pt x="0" y="0"/>
                </a:moveTo>
                <a:lnTo>
                  <a:pt x="2990977" y="0"/>
                </a:lnTo>
                <a:lnTo>
                  <a:pt x="2990977" y="897294"/>
                </a:lnTo>
                <a:lnTo>
                  <a:pt x="0" y="89729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4289879" y="6704335"/>
            <a:ext cx="2558717" cy="1184970"/>
          </a:xfrm>
          <a:custGeom>
            <a:avLst/>
            <a:gdLst/>
            <a:ahLst/>
            <a:cxnLst/>
            <a:rect l="l" t="t" r="r" b="b"/>
            <a:pathLst>
              <a:path w="2558717" h="1184970">
                <a:moveTo>
                  <a:pt x="0" y="0"/>
                </a:moveTo>
                <a:lnTo>
                  <a:pt x="2558716" y="0"/>
                </a:lnTo>
                <a:lnTo>
                  <a:pt x="2558716" y="1184970"/>
                </a:lnTo>
                <a:lnTo>
                  <a:pt x="0" y="118497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4453894" y="7918061"/>
            <a:ext cx="2123941" cy="1454983"/>
          </a:xfrm>
          <a:custGeom>
            <a:avLst/>
            <a:gdLst/>
            <a:ahLst/>
            <a:cxnLst/>
            <a:rect l="l" t="t" r="r" b="b"/>
            <a:pathLst>
              <a:path w="2123941" h="1454983">
                <a:moveTo>
                  <a:pt x="0" y="0"/>
                </a:moveTo>
                <a:lnTo>
                  <a:pt x="2123941" y="0"/>
                </a:lnTo>
                <a:lnTo>
                  <a:pt x="2123941" y="1454983"/>
                </a:lnTo>
                <a:lnTo>
                  <a:pt x="0" y="145498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4015195" y="9561881"/>
            <a:ext cx="3108084" cy="580221"/>
          </a:xfrm>
          <a:custGeom>
            <a:avLst/>
            <a:gdLst/>
            <a:ahLst/>
            <a:cxnLst/>
            <a:rect l="l" t="t" r="r" b="b"/>
            <a:pathLst>
              <a:path w="3108084" h="580221">
                <a:moveTo>
                  <a:pt x="0" y="0"/>
                </a:moveTo>
                <a:lnTo>
                  <a:pt x="3108084" y="0"/>
                </a:lnTo>
                <a:lnTo>
                  <a:pt x="3108084" y="580221"/>
                </a:lnTo>
                <a:lnTo>
                  <a:pt x="0" y="58022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3645939" y="0"/>
            <a:ext cx="2771420" cy="2771420"/>
          </a:xfrm>
          <a:custGeom>
            <a:avLst/>
            <a:gdLst/>
            <a:ahLst/>
            <a:cxnLst/>
            <a:rect l="l" t="t" r="r" b="b"/>
            <a:pathLst>
              <a:path w="2771420" h="2771420">
                <a:moveTo>
                  <a:pt x="0" y="0"/>
                </a:moveTo>
                <a:lnTo>
                  <a:pt x="2771419" y="0"/>
                </a:lnTo>
                <a:lnTo>
                  <a:pt x="2771419" y="2771420"/>
                </a:lnTo>
                <a:lnTo>
                  <a:pt x="0" y="277142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2467523" y="3006849"/>
            <a:ext cx="5431675" cy="690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0"/>
              </a:lnSpc>
            </a:pPr>
            <a:r>
              <a:rPr lang="en-US" sz="4000" b="1" spc="100" dirty="0">
                <a:solidFill>
                  <a:srgbClr val="000000"/>
                </a:solidFill>
                <a:latin typeface="Agrandir Tight Bold"/>
                <a:ea typeface="Agrandir Tight Bold"/>
                <a:cs typeface="Agrandir Tight Bold"/>
                <a:sym typeface="Agrandir Tight Bold"/>
              </a:rPr>
              <a:t>FUNDERS &amp; PARTNERS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943534" y="5183237"/>
            <a:ext cx="4479654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00"/>
              </a:lnSpc>
            </a:pPr>
            <a:r>
              <a:rPr lang="en-US" sz="4000" b="1" spc="100" dirty="0">
                <a:solidFill>
                  <a:srgbClr val="000000"/>
                </a:solidFill>
                <a:latin typeface="Agrandir Tight Bold"/>
                <a:ea typeface="Agrandir Tight Bold"/>
                <a:cs typeface="Agrandir Tight Bold"/>
                <a:sym typeface="Agrandir Tight Bold"/>
              </a:rPr>
              <a:t>SPONSORS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4966330" y="649962"/>
            <a:ext cx="7182559" cy="89870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600" b="1" spc="33" dirty="0">
                <a:solidFill>
                  <a:srgbClr val="FFFFFF"/>
                </a:solidFill>
                <a:latin typeface="Agrandir Tight Bold"/>
                <a:ea typeface="Agrandir Tight Bold"/>
                <a:cs typeface="Agrandir Tight Bold"/>
                <a:sym typeface="Agrandir Tight Bold"/>
              </a:rPr>
              <a:t>Boundaries are not a personal preference; they are a leadership responsibility.</a:t>
            </a:r>
          </a:p>
          <a:p>
            <a:endParaRPr lang="en-US" sz="2800" b="1" spc="33" dirty="0">
              <a:solidFill>
                <a:srgbClr val="FFFFFF"/>
              </a:solidFill>
              <a:latin typeface="Agrandir Tight Bold"/>
              <a:ea typeface="Agrandir Tight Bold"/>
              <a:cs typeface="Agrandir Tight Bold"/>
              <a:sym typeface="Agrandir Tight Bold"/>
            </a:endParaRPr>
          </a:p>
          <a:p>
            <a:r>
              <a:rPr lang="en-US" sz="3200" b="1" spc="33" dirty="0">
                <a:latin typeface="Agrandir Tight Bold"/>
                <a:ea typeface="Agrandir Tight Bold"/>
                <a:cs typeface="Agrandir Tight Bold"/>
                <a:sym typeface="Agrandir Tight Bold"/>
              </a:rPr>
              <a:t>1. Boundaries Protect Your Capacity to Lead </a:t>
            </a:r>
          </a:p>
          <a:p>
            <a:r>
              <a:rPr lang="en-US" sz="3200" b="1" spc="33" dirty="0">
                <a:solidFill>
                  <a:srgbClr val="FFFFFF"/>
                </a:solidFill>
                <a:latin typeface="Agrandir Tight Bold"/>
                <a:ea typeface="Agrandir Tight Bold"/>
                <a:cs typeface="Agrandir Tight Bold"/>
                <a:sym typeface="Agrandir Tight Bold"/>
              </a:rPr>
              <a:t>Every step you took forward represented something you carried.</a:t>
            </a:r>
          </a:p>
          <a:p>
            <a:endParaRPr lang="en-US" sz="3200" b="1" spc="33" dirty="0">
              <a:solidFill>
                <a:srgbClr val="FFFFFF"/>
              </a:solidFill>
              <a:latin typeface="Agrandir Tight Bold"/>
              <a:ea typeface="Agrandir Tight Bold"/>
              <a:cs typeface="Agrandir Tight Bold"/>
              <a:sym typeface="Agrandir Tight Bold"/>
            </a:endParaRPr>
          </a:p>
          <a:p>
            <a:r>
              <a:rPr lang="en-US" sz="3200" b="1" spc="33" dirty="0">
                <a:latin typeface="Agrandir Tight Bold"/>
                <a:ea typeface="Agrandir Tight Bold"/>
                <a:cs typeface="Agrandir Tight Bold"/>
                <a:sym typeface="Agrandir Tight Bold"/>
              </a:rPr>
              <a:t>2. Depleted Leaders Create Unstable Environments</a:t>
            </a:r>
          </a:p>
          <a:p>
            <a:r>
              <a:rPr lang="en-US" sz="3200" b="1" spc="33" dirty="0">
                <a:solidFill>
                  <a:srgbClr val="FFFFFF"/>
                </a:solidFill>
                <a:latin typeface="Agrandir Tight Bold"/>
                <a:ea typeface="Agrandir Tight Bold"/>
                <a:cs typeface="Agrandir Tight Bold"/>
                <a:sym typeface="Agrandir Tight Bold"/>
              </a:rPr>
              <a:t>Creating safety for self and others is the cornerstone of your leadership capacity.</a:t>
            </a:r>
          </a:p>
          <a:p>
            <a:endParaRPr lang="en-US" sz="3200" b="1" spc="33" dirty="0">
              <a:solidFill>
                <a:srgbClr val="FFFFFF"/>
              </a:solidFill>
              <a:latin typeface="Agrandir Tight Bold"/>
              <a:ea typeface="Agrandir Tight Bold"/>
              <a:cs typeface="Agrandir Tight Bold"/>
              <a:sym typeface="Agrandir Tight Bold"/>
            </a:endParaRPr>
          </a:p>
          <a:p>
            <a:r>
              <a:rPr lang="en-US" sz="3200" b="1" spc="33" dirty="0">
                <a:latin typeface="Agrandir Tight Bold"/>
                <a:ea typeface="Agrandir Tight Bold"/>
                <a:cs typeface="Agrandir Tight Bold"/>
                <a:sym typeface="Agrandir Tight Bold"/>
              </a:rPr>
              <a:t>3. Boundaries Are How You Maintain Consistency </a:t>
            </a:r>
          </a:p>
          <a:p>
            <a:r>
              <a:rPr lang="en-US" sz="3200" b="1" spc="33" dirty="0">
                <a:solidFill>
                  <a:srgbClr val="FFFFFF"/>
                </a:solidFill>
                <a:latin typeface="Agrandir Tight Bold"/>
                <a:ea typeface="Agrandir Tight Bold"/>
                <a:cs typeface="Agrandir Tight Bold"/>
                <a:sym typeface="Agrandir Tight Bold"/>
              </a:rPr>
              <a:t>It’s about protecting how you show up in the work.</a:t>
            </a:r>
          </a:p>
        </p:txBody>
      </p:sp>
      <p:sp>
        <p:nvSpPr>
          <p:cNvPr id="33" name="TextBox 7">
            <a:extLst>
              <a:ext uri="{FF2B5EF4-FFF2-40B4-BE49-F238E27FC236}">
                <a16:creationId xmlns:a16="http://schemas.microsoft.com/office/drawing/2014/main" id="{CBF2C6CD-3B15-748B-79D6-D514D0E1B50C}"/>
              </a:ext>
            </a:extLst>
          </p:cNvPr>
          <p:cNvSpPr txBox="1"/>
          <p:nvPr/>
        </p:nvSpPr>
        <p:spPr>
          <a:xfrm>
            <a:off x="574454" y="3400850"/>
            <a:ext cx="3740179" cy="4001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217"/>
              </a:lnSpc>
            </a:pPr>
            <a:r>
              <a:rPr lang="en-US" sz="4800" b="1" spc="271" dirty="0">
                <a:latin typeface="Agrandir Tight Bold"/>
              </a:rPr>
              <a:t>POWER MOVE 3: LEAD FROM STRENGTH, NOT SURVIVAL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FB7FFF9F-F165-2FC9-3F5E-1DCD30720C7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98973" y="479093"/>
            <a:ext cx="3152775" cy="20955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BE19A727-0B00-19C0-184E-34A77315D5D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17474" y="7363277"/>
            <a:ext cx="1664352" cy="1109568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BA2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2B5738-509A-6D69-964C-AEC53BD343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21AA3CD-E44D-D8A0-D4C7-1F83453B920C}"/>
              </a:ext>
            </a:extLst>
          </p:cNvPr>
          <p:cNvSpPr/>
          <p:nvPr/>
        </p:nvSpPr>
        <p:spPr>
          <a:xfrm>
            <a:off x="14656" y="1135885"/>
            <a:ext cx="8421508" cy="7133412"/>
          </a:xfrm>
          <a:custGeom>
            <a:avLst/>
            <a:gdLst/>
            <a:ahLst/>
            <a:cxnLst/>
            <a:rect l="l" t="t" r="r" b="b"/>
            <a:pathLst>
              <a:path w="15054145" h="13360554">
                <a:moveTo>
                  <a:pt x="0" y="0"/>
                </a:moveTo>
                <a:lnTo>
                  <a:pt x="15054144" y="0"/>
                </a:lnTo>
                <a:lnTo>
                  <a:pt x="15054144" y="13360554"/>
                </a:lnTo>
                <a:lnTo>
                  <a:pt x="0" y="1336055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6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0A139DA3-76E3-3C87-EF42-9FD5D07CE645}"/>
              </a:ext>
            </a:extLst>
          </p:cNvPr>
          <p:cNvSpPr/>
          <p:nvPr/>
        </p:nvSpPr>
        <p:spPr>
          <a:xfrm>
            <a:off x="12291836" y="144898"/>
            <a:ext cx="5783050" cy="9997204"/>
          </a:xfrm>
          <a:prstGeom prst="rect">
            <a:avLst/>
          </a:prstGeom>
          <a:solidFill>
            <a:srgbClr val="FFFCFC"/>
          </a:solid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A1F495B3-D197-EFA3-F3C6-C657C0A270C8}"/>
              </a:ext>
            </a:extLst>
          </p:cNvPr>
          <p:cNvSpPr/>
          <p:nvPr/>
        </p:nvSpPr>
        <p:spPr>
          <a:xfrm>
            <a:off x="12549239" y="3770866"/>
            <a:ext cx="2415384" cy="1045118"/>
          </a:xfrm>
          <a:custGeom>
            <a:avLst/>
            <a:gdLst/>
            <a:ahLst/>
            <a:cxnLst/>
            <a:rect l="l" t="t" r="r" b="b"/>
            <a:pathLst>
              <a:path w="2415384" h="1045118">
                <a:moveTo>
                  <a:pt x="0" y="0"/>
                </a:moveTo>
                <a:lnTo>
                  <a:pt x="2415384" y="0"/>
                </a:lnTo>
                <a:lnTo>
                  <a:pt x="2415384" y="1045118"/>
                </a:lnTo>
                <a:lnTo>
                  <a:pt x="0" y="10451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80C6B244-BF1D-FB84-F927-90068469A589}"/>
              </a:ext>
            </a:extLst>
          </p:cNvPr>
          <p:cNvSpPr/>
          <p:nvPr/>
        </p:nvSpPr>
        <p:spPr>
          <a:xfrm>
            <a:off x="15123064" y="3606063"/>
            <a:ext cx="2588588" cy="1461910"/>
          </a:xfrm>
          <a:custGeom>
            <a:avLst/>
            <a:gdLst/>
            <a:ahLst/>
            <a:cxnLst/>
            <a:rect l="l" t="t" r="r" b="b"/>
            <a:pathLst>
              <a:path w="2588588" h="1461910">
                <a:moveTo>
                  <a:pt x="0" y="0"/>
                </a:moveTo>
                <a:lnTo>
                  <a:pt x="2588589" y="0"/>
                </a:lnTo>
                <a:lnTo>
                  <a:pt x="2588589" y="1461909"/>
                </a:lnTo>
                <a:lnTo>
                  <a:pt x="0" y="14619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727E42A5-F177-09AC-4AAE-F56F4C8F5ADA}"/>
              </a:ext>
            </a:extLst>
          </p:cNvPr>
          <p:cNvSpPr/>
          <p:nvPr/>
        </p:nvSpPr>
        <p:spPr>
          <a:xfrm>
            <a:off x="13857618" y="5780609"/>
            <a:ext cx="2990978" cy="897293"/>
          </a:xfrm>
          <a:custGeom>
            <a:avLst/>
            <a:gdLst/>
            <a:ahLst/>
            <a:cxnLst/>
            <a:rect l="l" t="t" r="r" b="b"/>
            <a:pathLst>
              <a:path w="2990978" h="897293">
                <a:moveTo>
                  <a:pt x="0" y="0"/>
                </a:moveTo>
                <a:lnTo>
                  <a:pt x="2990977" y="0"/>
                </a:lnTo>
                <a:lnTo>
                  <a:pt x="2990977" y="897294"/>
                </a:lnTo>
                <a:lnTo>
                  <a:pt x="0" y="89729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E640DCE0-CC5F-C3D3-0485-E475C617FB7C}"/>
              </a:ext>
            </a:extLst>
          </p:cNvPr>
          <p:cNvSpPr/>
          <p:nvPr/>
        </p:nvSpPr>
        <p:spPr>
          <a:xfrm>
            <a:off x="14289879" y="6704335"/>
            <a:ext cx="2558717" cy="1184970"/>
          </a:xfrm>
          <a:custGeom>
            <a:avLst/>
            <a:gdLst/>
            <a:ahLst/>
            <a:cxnLst/>
            <a:rect l="l" t="t" r="r" b="b"/>
            <a:pathLst>
              <a:path w="2558717" h="1184970">
                <a:moveTo>
                  <a:pt x="0" y="0"/>
                </a:moveTo>
                <a:lnTo>
                  <a:pt x="2558716" y="0"/>
                </a:lnTo>
                <a:lnTo>
                  <a:pt x="2558716" y="1184970"/>
                </a:lnTo>
                <a:lnTo>
                  <a:pt x="0" y="118497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0911FCEB-C70F-573F-EAA1-8087C526B7EE}"/>
              </a:ext>
            </a:extLst>
          </p:cNvPr>
          <p:cNvSpPr/>
          <p:nvPr/>
        </p:nvSpPr>
        <p:spPr>
          <a:xfrm>
            <a:off x="14453894" y="7918061"/>
            <a:ext cx="2123941" cy="1454983"/>
          </a:xfrm>
          <a:custGeom>
            <a:avLst/>
            <a:gdLst/>
            <a:ahLst/>
            <a:cxnLst/>
            <a:rect l="l" t="t" r="r" b="b"/>
            <a:pathLst>
              <a:path w="2123941" h="1454983">
                <a:moveTo>
                  <a:pt x="0" y="0"/>
                </a:moveTo>
                <a:lnTo>
                  <a:pt x="2123941" y="0"/>
                </a:lnTo>
                <a:lnTo>
                  <a:pt x="2123941" y="1454983"/>
                </a:lnTo>
                <a:lnTo>
                  <a:pt x="0" y="145498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90C8FD7A-5F60-6D2E-FDCA-FEB7DE191588}"/>
              </a:ext>
            </a:extLst>
          </p:cNvPr>
          <p:cNvSpPr/>
          <p:nvPr/>
        </p:nvSpPr>
        <p:spPr>
          <a:xfrm>
            <a:off x="14015195" y="9561881"/>
            <a:ext cx="3108084" cy="580221"/>
          </a:xfrm>
          <a:custGeom>
            <a:avLst/>
            <a:gdLst/>
            <a:ahLst/>
            <a:cxnLst/>
            <a:rect l="l" t="t" r="r" b="b"/>
            <a:pathLst>
              <a:path w="3108084" h="580221">
                <a:moveTo>
                  <a:pt x="0" y="0"/>
                </a:moveTo>
                <a:lnTo>
                  <a:pt x="3108084" y="0"/>
                </a:lnTo>
                <a:lnTo>
                  <a:pt x="3108084" y="580221"/>
                </a:lnTo>
                <a:lnTo>
                  <a:pt x="0" y="58022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CB792F96-2E63-9868-6689-CBC6186B3AD9}"/>
              </a:ext>
            </a:extLst>
          </p:cNvPr>
          <p:cNvSpPr/>
          <p:nvPr/>
        </p:nvSpPr>
        <p:spPr>
          <a:xfrm>
            <a:off x="14084778" y="675335"/>
            <a:ext cx="2402164" cy="1857464"/>
          </a:xfrm>
          <a:custGeom>
            <a:avLst/>
            <a:gdLst/>
            <a:ahLst/>
            <a:cxnLst/>
            <a:rect l="l" t="t" r="r" b="b"/>
            <a:pathLst>
              <a:path w="2771420" h="2771420">
                <a:moveTo>
                  <a:pt x="0" y="0"/>
                </a:moveTo>
                <a:lnTo>
                  <a:pt x="2771419" y="0"/>
                </a:lnTo>
                <a:lnTo>
                  <a:pt x="2771419" y="2771420"/>
                </a:lnTo>
                <a:lnTo>
                  <a:pt x="0" y="277142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98307620-577B-357A-E671-E86FB8C12BCC}"/>
              </a:ext>
            </a:extLst>
          </p:cNvPr>
          <p:cNvSpPr txBox="1"/>
          <p:nvPr/>
        </p:nvSpPr>
        <p:spPr>
          <a:xfrm>
            <a:off x="12467523" y="3006849"/>
            <a:ext cx="5431675" cy="690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0"/>
              </a:lnSpc>
            </a:pPr>
            <a:r>
              <a:rPr lang="en-US" sz="4000" b="1" spc="100" dirty="0">
                <a:solidFill>
                  <a:srgbClr val="000000"/>
                </a:solidFill>
                <a:latin typeface="Agrandir Tight Bold"/>
                <a:ea typeface="Agrandir Tight Bold"/>
                <a:cs typeface="Agrandir Tight Bold"/>
                <a:sym typeface="Agrandir Tight Bold"/>
              </a:rPr>
              <a:t>FUNDERS &amp; PARTNERS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D5C0DD08-6643-0A91-95A4-BDD936FA2CE9}"/>
              </a:ext>
            </a:extLst>
          </p:cNvPr>
          <p:cNvSpPr txBox="1"/>
          <p:nvPr/>
        </p:nvSpPr>
        <p:spPr>
          <a:xfrm>
            <a:off x="12943534" y="5183237"/>
            <a:ext cx="4479654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00"/>
              </a:lnSpc>
            </a:pPr>
            <a:r>
              <a:rPr lang="en-US" sz="4000" b="1" spc="100" dirty="0">
                <a:solidFill>
                  <a:srgbClr val="000000"/>
                </a:solidFill>
                <a:latin typeface="Agrandir Tight Bold"/>
                <a:ea typeface="Agrandir Tight Bold"/>
                <a:cs typeface="Agrandir Tight Bold"/>
                <a:sym typeface="Agrandir Tight Bold"/>
              </a:rPr>
              <a:t>SPONSORS</a:t>
            </a:r>
          </a:p>
        </p:txBody>
      </p:sp>
      <p:sp>
        <p:nvSpPr>
          <p:cNvPr id="29" name="TextBox 29">
            <a:extLst>
              <a:ext uri="{FF2B5EF4-FFF2-40B4-BE49-F238E27FC236}">
                <a16:creationId xmlns:a16="http://schemas.microsoft.com/office/drawing/2014/main" id="{ECEEF5DB-9129-EA52-69D1-4E47A8931542}"/>
              </a:ext>
            </a:extLst>
          </p:cNvPr>
          <p:cNvSpPr txBox="1"/>
          <p:nvPr/>
        </p:nvSpPr>
        <p:spPr>
          <a:xfrm>
            <a:off x="5032258" y="1131292"/>
            <a:ext cx="6865283" cy="78018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99"/>
              </a:lnSpc>
            </a:pPr>
            <a:r>
              <a:rPr lang="en-US" sz="3399" b="1" spc="33" dirty="0">
                <a:latin typeface="Agrandir Tight" panose="020B0604020202020204" charset="0"/>
                <a:ea typeface="Agrandir Tight Bold"/>
                <a:cs typeface="Agrandir Tight Bold"/>
                <a:sym typeface="Agrandir Tight Bold"/>
              </a:rPr>
              <a:t>So when the moment comes…</a:t>
            </a:r>
          </a:p>
          <a:p>
            <a:pPr algn="ctr">
              <a:lnSpc>
                <a:spcPts val="5099"/>
              </a:lnSpc>
            </a:pPr>
            <a:endParaRPr lang="en-US" sz="3399" spc="33" dirty="0">
              <a:latin typeface="Agrandir Tight" panose="020B0604020202020204" charset="0"/>
              <a:ea typeface="Agrandir Tight Bold"/>
              <a:cs typeface="Agrandir Tight Bold"/>
              <a:sym typeface="Agrandir Tight Bold"/>
            </a:endParaRPr>
          </a:p>
          <a:p>
            <a:pPr marL="457200" indent="-457200" algn="ctr">
              <a:lnSpc>
                <a:spcPts val="5099"/>
              </a:lnSpc>
              <a:buFont typeface="Arial" panose="020B0604020202020204" pitchFamily="34" charset="0"/>
              <a:buChar char="•"/>
            </a:pPr>
            <a:r>
              <a:rPr lang="en-US" sz="3399" b="1" spc="33" dirty="0">
                <a:latin typeface="Agrandir Tight" panose="020B0604020202020204" charset="0"/>
                <a:ea typeface="Agrandir Tight Bold"/>
                <a:cs typeface="Agrandir Tight Bold"/>
                <a:sym typeface="Agrandir Tight Bold"/>
              </a:rPr>
              <a:t>You regulate yourself first</a:t>
            </a:r>
          </a:p>
          <a:p>
            <a:pPr algn="ctr">
              <a:lnSpc>
                <a:spcPts val="5099"/>
              </a:lnSpc>
            </a:pPr>
            <a:r>
              <a:rPr lang="en-US" sz="3399" spc="33" dirty="0">
                <a:latin typeface="Agrandir Tight" panose="020B0604020202020204" charset="0"/>
                <a:ea typeface="Agrandir Tight Bold"/>
                <a:cs typeface="Agrandir Tight Bold"/>
                <a:sym typeface="Agrandir Tight Bold"/>
              </a:rPr>
              <a:t>(You don’t react; you become aware) </a:t>
            </a:r>
          </a:p>
          <a:p>
            <a:pPr algn="ctr">
              <a:lnSpc>
                <a:spcPts val="5099"/>
              </a:lnSpc>
            </a:pPr>
            <a:endParaRPr lang="en-US" sz="3399" spc="33" dirty="0">
              <a:latin typeface="Agrandir Tight" panose="020B0604020202020204" charset="0"/>
              <a:ea typeface="Agrandir Tight Bold"/>
              <a:cs typeface="Agrandir Tight Bold"/>
              <a:sym typeface="Agrandir Tight Bold"/>
            </a:endParaRPr>
          </a:p>
          <a:p>
            <a:pPr marL="457200" indent="-457200" algn="ctr">
              <a:lnSpc>
                <a:spcPts val="5099"/>
              </a:lnSpc>
              <a:buFont typeface="Arial" panose="020B0604020202020204" pitchFamily="34" charset="0"/>
              <a:buChar char="•"/>
            </a:pPr>
            <a:r>
              <a:rPr lang="en-US" sz="3399" b="1" spc="33" dirty="0">
                <a:latin typeface="Agrandir Tight" panose="020B0604020202020204" charset="0"/>
                <a:ea typeface="Agrandir Tight Bold"/>
                <a:cs typeface="Agrandir Tight Bold"/>
                <a:sym typeface="Agrandir Tight Bold"/>
              </a:rPr>
              <a:t>You create predictability for others</a:t>
            </a:r>
          </a:p>
          <a:p>
            <a:pPr algn="ctr">
              <a:lnSpc>
                <a:spcPts val="5099"/>
              </a:lnSpc>
            </a:pPr>
            <a:r>
              <a:rPr lang="en-US" sz="3399" spc="33" dirty="0">
                <a:latin typeface="Agrandir Tight" panose="020B0604020202020204" charset="0"/>
                <a:ea typeface="Agrandir Tight Bold"/>
                <a:cs typeface="Agrandir Tight Bold"/>
                <a:sym typeface="Agrandir Tight Bold"/>
              </a:rPr>
              <a:t>(You become someone people can trust and rely on) </a:t>
            </a:r>
          </a:p>
          <a:p>
            <a:pPr algn="ctr">
              <a:lnSpc>
                <a:spcPts val="5099"/>
              </a:lnSpc>
            </a:pPr>
            <a:endParaRPr lang="en-US" sz="3399" spc="33" dirty="0">
              <a:latin typeface="Agrandir Tight" panose="020B0604020202020204" charset="0"/>
              <a:ea typeface="Agrandir Tight Bold"/>
              <a:cs typeface="Agrandir Tight Bold"/>
              <a:sym typeface="Agrandir Tight Bold"/>
            </a:endParaRPr>
          </a:p>
          <a:p>
            <a:pPr marL="457200" indent="-457200" algn="ctr">
              <a:lnSpc>
                <a:spcPts val="5099"/>
              </a:lnSpc>
              <a:buFont typeface="Arial" panose="020B0604020202020204" pitchFamily="34" charset="0"/>
              <a:buChar char="•"/>
            </a:pPr>
            <a:r>
              <a:rPr lang="en-US" sz="3399" b="1" spc="33" dirty="0">
                <a:latin typeface="Agrandir Tight" panose="020B0604020202020204" charset="0"/>
                <a:ea typeface="Agrandir Tight Bold"/>
                <a:cs typeface="Agrandir Tight Bold"/>
                <a:sym typeface="Agrandir Tight Bold"/>
              </a:rPr>
              <a:t>Lead from strength, not survival</a:t>
            </a:r>
          </a:p>
          <a:p>
            <a:pPr algn="ctr">
              <a:lnSpc>
                <a:spcPts val="5099"/>
              </a:lnSpc>
            </a:pPr>
            <a:r>
              <a:rPr lang="en-US" sz="3399" spc="33" dirty="0">
                <a:latin typeface="Agrandir Tight" panose="020B0604020202020204" charset="0"/>
                <a:ea typeface="Agrandir Tight Bold"/>
                <a:cs typeface="Agrandir Tight Bold"/>
                <a:sym typeface="Agrandir Tight Bold"/>
              </a:rPr>
              <a:t>(You protect your capacity so you can keep showing up well) 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888CA65F-291A-CC8B-440D-767F730E58F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3712" y="691443"/>
            <a:ext cx="4125631" cy="2315405"/>
          </a:xfrm>
          <a:prstGeom prst="rect">
            <a:avLst/>
          </a:prstGeom>
        </p:spPr>
      </p:pic>
      <p:sp>
        <p:nvSpPr>
          <p:cNvPr id="33" name="TextBox 7">
            <a:extLst>
              <a:ext uri="{FF2B5EF4-FFF2-40B4-BE49-F238E27FC236}">
                <a16:creationId xmlns:a16="http://schemas.microsoft.com/office/drawing/2014/main" id="{1B7A7F22-BB5E-87B3-A59D-7A0F67F40AA6}"/>
              </a:ext>
            </a:extLst>
          </p:cNvPr>
          <p:cNvSpPr txBox="1"/>
          <p:nvPr/>
        </p:nvSpPr>
        <p:spPr>
          <a:xfrm>
            <a:off x="574454" y="3400850"/>
            <a:ext cx="4125631" cy="6001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217"/>
              </a:lnSpc>
            </a:pPr>
            <a:r>
              <a:rPr lang="en-US" sz="4800" b="1" spc="271" dirty="0">
                <a:latin typeface="Agrandir Tight Bold"/>
              </a:rPr>
              <a:t>Healing-Centered Leadership: Supporting Youth by Supporting the Adults Who Serve Them</a:t>
            </a:r>
          </a:p>
        </p:txBody>
      </p:sp>
    </p:spTree>
    <p:extLst>
      <p:ext uri="{BB962C8B-B14F-4D97-AF65-F5344CB8AC3E}">
        <p14:creationId xmlns:p14="http://schemas.microsoft.com/office/powerpoint/2010/main" val="30749037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BA2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F7EA0E-7BCA-B14C-0F27-EDE4FC10E3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92E2FB5-B445-5800-DE15-DA99E4269E64}"/>
              </a:ext>
            </a:extLst>
          </p:cNvPr>
          <p:cNvSpPr/>
          <p:nvPr/>
        </p:nvSpPr>
        <p:spPr>
          <a:xfrm>
            <a:off x="14656" y="1135885"/>
            <a:ext cx="8421508" cy="7133412"/>
          </a:xfrm>
          <a:custGeom>
            <a:avLst/>
            <a:gdLst/>
            <a:ahLst/>
            <a:cxnLst/>
            <a:rect l="l" t="t" r="r" b="b"/>
            <a:pathLst>
              <a:path w="15054145" h="13360554">
                <a:moveTo>
                  <a:pt x="0" y="0"/>
                </a:moveTo>
                <a:lnTo>
                  <a:pt x="15054144" y="0"/>
                </a:lnTo>
                <a:lnTo>
                  <a:pt x="15054144" y="13360554"/>
                </a:lnTo>
                <a:lnTo>
                  <a:pt x="0" y="1336055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6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91F2ECAE-2EFC-CE22-0501-F9272FD7A3AF}"/>
              </a:ext>
            </a:extLst>
          </p:cNvPr>
          <p:cNvSpPr/>
          <p:nvPr/>
        </p:nvSpPr>
        <p:spPr>
          <a:xfrm>
            <a:off x="12291836" y="144898"/>
            <a:ext cx="5783050" cy="9997204"/>
          </a:xfrm>
          <a:prstGeom prst="rect">
            <a:avLst/>
          </a:prstGeom>
          <a:solidFill>
            <a:srgbClr val="FFFCFC"/>
          </a:solid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2F4B08FD-091C-61D2-B3A1-56A96B03D231}"/>
              </a:ext>
            </a:extLst>
          </p:cNvPr>
          <p:cNvSpPr/>
          <p:nvPr/>
        </p:nvSpPr>
        <p:spPr>
          <a:xfrm>
            <a:off x="12549239" y="3770866"/>
            <a:ext cx="2415384" cy="1045118"/>
          </a:xfrm>
          <a:custGeom>
            <a:avLst/>
            <a:gdLst/>
            <a:ahLst/>
            <a:cxnLst/>
            <a:rect l="l" t="t" r="r" b="b"/>
            <a:pathLst>
              <a:path w="2415384" h="1045118">
                <a:moveTo>
                  <a:pt x="0" y="0"/>
                </a:moveTo>
                <a:lnTo>
                  <a:pt x="2415384" y="0"/>
                </a:lnTo>
                <a:lnTo>
                  <a:pt x="2415384" y="1045118"/>
                </a:lnTo>
                <a:lnTo>
                  <a:pt x="0" y="10451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C91666FC-91FC-D0A9-581B-690719A568C8}"/>
              </a:ext>
            </a:extLst>
          </p:cNvPr>
          <p:cNvSpPr/>
          <p:nvPr/>
        </p:nvSpPr>
        <p:spPr>
          <a:xfrm>
            <a:off x="15123064" y="3606063"/>
            <a:ext cx="2588588" cy="1461910"/>
          </a:xfrm>
          <a:custGeom>
            <a:avLst/>
            <a:gdLst/>
            <a:ahLst/>
            <a:cxnLst/>
            <a:rect l="l" t="t" r="r" b="b"/>
            <a:pathLst>
              <a:path w="2588588" h="1461910">
                <a:moveTo>
                  <a:pt x="0" y="0"/>
                </a:moveTo>
                <a:lnTo>
                  <a:pt x="2588589" y="0"/>
                </a:lnTo>
                <a:lnTo>
                  <a:pt x="2588589" y="1461909"/>
                </a:lnTo>
                <a:lnTo>
                  <a:pt x="0" y="14619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6E9F7A22-EC0D-7A8D-03BD-DD281A56A63B}"/>
              </a:ext>
            </a:extLst>
          </p:cNvPr>
          <p:cNvSpPr/>
          <p:nvPr/>
        </p:nvSpPr>
        <p:spPr>
          <a:xfrm>
            <a:off x="13857618" y="5780609"/>
            <a:ext cx="2990978" cy="897293"/>
          </a:xfrm>
          <a:custGeom>
            <a:avLst/>
            <a:gdLst/>
            <a:ahLst/>
            <a:cxnLst/>
            <a:rect l="l" t="t" r="r" b="b"/>
            <a:pathLst>
              <a:path w="2990978" h="897293">
                <a:moveTo>
                  <a:pt x="0" y="0"/>
                </a:moveTo>
                <a:lnTo>
                  <a:pt x="2990977" y="0"/>
                </a:lnTo>
                <a:lnTo>
                  <a:pt x="2990977" y="897294"/>
                </a:lnTo>
                <a:lnTo>
                  <a:pt x="0" y="89729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892155F4-0276-0017-EC98-3FC7F9CB8624}"/>
              </a:ext>
            </a:extLst>
          </p:cNvPr>
          <p:cNvSpPr/>
          <p:nvPr/>
        </p:nvSpPr>
        <p:spPr>
          <a:xfrm>
            <a:off x="14289879" y="6704335"/>
            <a:ext cx="2558717" cy="1184970"/>
          </a:xfrm>
          <a:custGeom>
            <a:avLst/>
            <a:gdLst/>
            <a:ahLst/>
            <a:cxnLst/>
            <a:rect l="l" t="t" r="r" b="b"/>
            <a:pathLst>
              <a:path w="2558717" h="1184970">
                <a:moveTo>
                  <a:pt x="0" y="0"/>
                </a:moveTo>
                <a:lnTo>
                  <a:pt x="2558716" y="0"/>
                </a:lnTo>
                <a:lnTo>
                  <a:pt x="2558716" y="1184970"/>
                </a:lnTo>
                <a:lnTo>
                  <a:pt x="0" y="118497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2826CA24-9596-ECF6-008B-47BE2A3BEEEF}"/>
              </a:ext>
            </a:extLst>
          </p:cNvPr>
          <p:cNvSpPr/>
          <p:nvPr/>
        </p:nvSpPr>
        <p:spPr>
          <a:xfrm>
            <a:off x="14453894" y="7918061"/>
            <a:ext cx="2123941" cy="1454983"/>
          </a:xfrm>
          <a:custGeom>
            <a:avLst/>
            <a:gdLst/>
            <a:ahLst/>
            <a:cxnLst/>
            <a:rect l="l" t="t" r="r" b="b"/>
            <a:pathLst>
              <a:path w="2123941" h="1454983">
                <a:moveTo>
                  <a:pt x="0" y="0"/>
                </a:moveTo>
                <a:lnTo>
                  <a:pt x="2123941" y="0"/>
                </a:lnTo>
                <a:lnTo>
                  <a:pt x="2123941" y="1454983"/>
                </a:lnTo>
                <a:lnTo>
                  <a:pt x="0" y="145498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220F761E-11D2-5B28-319C-6F1F5246DF1F}"/>
              </a:ext>
            </a:extLst>
          </p:cNvPr>
          <p:cNvSpPr/>
          <p:nvPr/>
        </p:nvSpPr>
        <p:spPr>
          <a:xfrm>
            <a:off x="14015195" y="9561881"/>
            <a:ext cx="3108084" cy="580221"/>
          </a:xfrm>
          <a:custGeom>
            <a:avLst/>
            <a:gdLst/>
            <a:ahLst/>
            <a:cxnLst/>
            <a:rect l="l" t="t" r="r" b="b"/>
            <a:pathLst>
              <a:path w="3108084" h="580221">
                <a:moveTo>
                  <a:pt x="0" y="0"/>
                </a:moveTo>
                <a:lnTo>
                  <a:pt x="3108084" y="0"/>
                </a:lnTo>
                <a:lnTo>
                  <a:pt x="3108084" y="580221"/>
                </a:lnTo>
                <a:lnTo>
                  <a:pt x="0" y="58022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69DA3CF2-D5C5-EBA8-9AA8-C53AD7D64449}"/>
              </a:ext>
            </a:extLst>
          </p:cNvPr>
          <p:cNvSpPr/>
          <p:nvPr/>
        </p:nvSpPr>
        <p:spPr>
          <a:xfrm>
            <a:off x="14015195" y="691442"/>
            <a:ext cx="2402164" cy="2079977"/>
          </a:xfrm>
          <a:custGeom>
            <a:avLst/>
            <a:gdLst/>
            <a:ahLst/>
            <a:cxnLst/>
            <a:rect l="l" t="t" r="r" b="b"/>
            <a:pathLst>
              <a:path w="2771420" h="2771420">
                <a:moveTo>
                  <a:pt x="0" y="0"/>
                </a:moveTo>
                <a:lnTo>
                  <a:pt x="2771419" y="0"/>
                </a:lnTo>
                <a:lnTo>
                  <a:pt x="2771419" y="2771420"/>
                </a:lnTo>
                <a:lnTo>
                  <a:pt x="0" y="277142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6D998F40-C00B-6B89-B473-E044E4DB4982}"/>
              </a:ext>
            </a:extLst>
          </p:cNvPr>
          <p:cNvSpPr txBox="1"/>
          <p:nvPr/>
        </p:nvSpPr>
        <p:spPr>
          <a:xfrm>
            <a:off x="12467523" y="3006849"/>
            <a:ext cx="5431675" cy="690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0"/>
              </a:lnSpc>
            </a:pPr>
            <a:r>
              <a:rPr lang="en-US" sz="4000" b="1" spc="100" dirty="0">
                <a:solidFill>
                  <a:srgbClr val="000000"/>
                </a:solidFill>
                <a:latin typeface="Agrandir Tight Bold"/>
                <a:ea typeface="Agrandir Tight Bold"/>
                <a:cs typeface="Agrandir Tight Bold"/>
                <a:sym typeface="Agrandir Tight Bold"/>
              </a:rPr>
              <a:t>FUNDERS &amp; PARTNERS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DA57C582-F77D-DB20-1DC4-C38B482880D0}"/>
              </a:ext>
            </a:extLst>
          </p:cNvPr>
          <p:cNvSpPr txBox="1"/>
          <p:nvPr/>
        </p:nvSpPr>
        <p:spPr>
          <a:xfrm>
            <a:off x="12943534" y="5183237"/>
            <a:ext cx="4479654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00"/>
              </a:lnSpc>
            </a:pPr>
            <a:r>
              <a:rPr lang="en-US" sz="4000" b="1" spc="100" dirty="0">
                <a:solidFill>
                  <a:srgbClr val="000000"/>
                </a:solidFill>
                <a:latin typeface="Agrandir Tight Bold"/>
                <a:ea typeface="Agrandir Tight Bold"/>
                <a:cs typeface="Agrandir Tight Bold"/>
                <a:sym typeface="Agrandir Tight Bold"/>
              </a:rPr>
              <a:t>SPONSORS</a:t>
            </a:r>
          </a:p>
        </p:txBody>
      </p:sp>
      <p:sp>
        <p:nvSpPr>
          <p:cNvPr id="29" name="TextBox 29">
            <a:extLst>
              <a:ext uri="{FF2B5EF4-FFF2-40B4-BE49-F238E27FC236}">
                <a16:creationId xmlns:a16="http://schemas.microsoft.com/office/drawing/2014/main" id="{5973A878-0509-7E13-789B-58066D845A05}"/>
              </a:ext>
            </a:extLst>
          </p:cNvPr>
          <p:cNvSpPr txBox="1"/>
          <p:nvPr/>
        </p:nvSpPr>
        <p:spPr>
          <a:xfrm>
            <a:off x="5063319" y="261522"/>
            <a:ext cx="6865283" cy="9109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99"/>
              </a:lnSpc>
            </a:pPr>
            <a:r>
              <a:rPr lang="en-US" sz="3399" b="1" spc="33" dirty="0">
                <a:latin typeface="Agrandir Tight" panose="020B0604020202020204" charset="0"/>
                <a:ea typeface="Agrandir Tight Bold"/>
                <a:cs typeface="Agrandir Tight Bold"/>
                <a:sym typeface="Agrandir Tight Bold"/>
              </a:rPr>
              <a:t>What This Means for the Youth You Serve</a:t>
            </a:r>
          </a:p>
          <a:p>
            <a:pPr algn="ctr">
              <a:lnSpc>
                <a:spcPts val="5099"/>
              </a:lnSpc>
            </a:pPr>
            <a:endParaRPr lang="en-US" sz="3399" spc="33" dirty="0">
              <a:latin typeface="Agrandir Tight" panose="020B0604020202020204" charset="0"/>
              <a:ea typeface="Agrandir Tight Bold"/>
              <a:cs typeface="Agrandir Tight Bold"/>
              <a:sym typeface="Agrandir Tight Bold"/>
            </a:endParaRPr>
          </a:p>
          <a:p>
            <a:pPr marL="457200" indent="-457200" algn="ctr">
              <a:lnSpc>
                <a:spcPts val="5099"/>
              </a:lnSpc>
              <a:buFont typeface="Arial" panose="020B0604020202020204" pitchFamily="34" charset="0"/>
              <a:buChar char="•"/>
            </a:pPr>
            <a:r>
              <a:rPr lang="en-US" sz="3399" b="1" spc="33" dirty="0">
                <a:latin typeface="Agrandir Tight" panose="020B0604020202020204" charset="0"/>
                <a:ea typeface="Agrandir Tight Bold"/>
                <a:cs typeface="Agrandir Tight Bold"/>
                <a:sym typeface="Agrandir Tight Bold"/>
              </a:rPr>
              <a:t>You regulate yourself first</a:t>
            </a:r>
          </a:p>
          <a:p>
            <a:pPr algn="ctr">
              <a:lnSpc>
                <a:spcPts val="5099"/>
              </a:lnSpc>
            </a:pPr>
            <a:r>
              <a:rPr lang="en-US" sz="3399" spc="33" dirty="0">
                <a:latin typeface="Agrandir Tight" panose="020B0604020202020204" charset="0"/>
                <a:ea typeface="Agrandir Tight Bold"/>
                <a:cs typeface="Agrandir Tight Bold"/>
                <a:sym typeface="Agrandir Tight Bold"/>
              </a:rPr>
              <a:t>(They learn how to manage emotions by watching you) </a:t>
            </a:r>
          </a:p>
          <a:p>
            <a:pPr algn="ctr">
              <a:lnSpc>
                <a:spcPts val="5099"/>
              </a:lnSpc>
            </a:pPr>
            <a:endParaRPr lang="en-US" sz="3399" spc="33" dirty="0">
              <a:latin typeface="Agrandir Tight" panose="020B0604020202020204" charset="0"/>
              <a:ea typeface="Agrandir Tight Bold"/>
              <a:cs typeface="Agrandir Tight Bold"/>
              <a:sym typeface="Agrandir Tight Bold"/>
            </a:endParaRPr>
          </a:p>
          <a:p>
            <a:pPr marL="457200" indent="-457200" algn="ctr">
              <a:lnSpc>
                <a:spcPts val="5099"/>
              </a:lnSpc>
              <a:buFont typeface="Arial" panose="020B0604020202020204" pitchFamily="34" charset="0"/>
              <a:buChar char="•"/>
            </a:pPr>
            <a:r>
              <a:rPr lang="en-US" sz="3399" b="1" spc="33" dirty="0">
                <a:latin typeface="Agrandir Tight" panose="020B0604020202020204" charset="0"/>
                <a:ea typeface="Agrandir Tight Bold"/>
                <a:cs typeface="Agrandir Tight Bold"/>
                <a:sym typeface="Agrandir Tight Bold"/>
              </a:rPr>
              <a:t>You create predictability for others</a:t>
            </a:r>
          </a:p>
          <a:p>
            <a:pPr algn="ctr">
              <a:lnSpc>
                <a:spcPts val="5099"/>
              </a:lnSpc>
            </a:pPr>
            <a:r>
              <a:rPr lang="en-US" sz="3399" spc="33" dirty="0">
                <a:latin typeface="Agrandir Tight" panose="020B0604020202020204" charset="0"/>
                <a:ea typeface="Agrandir Tight Bold"/>
                <a:cs typeface="Agrandir Tight Bold"/>
                <a:sym typeface="Agrandir Tight Bold"/>
              </a:rPr>
              <a:t>(They feel safe enough to participate and engage) </a:t>
            </a:r>
          </a:p>
          <a:p>
            <a:pPr algn="ctr">
              <a:lnSpc>
                <a:spcPts val="5099"/>
              </a:lnSpc>
            </a:pPr>
            <a:endParaRPr lang="en-US" sz="3399" spc="33" dirty="0">
              <a:latin typeface="Agrandir Tight" panose="020B0604020202020204" charset="0"/>
              <a:ea typeface="Agrandir Tight Bold"/>
              <a:cs typeface="Agrandir Tight Bold"/>
              <a:sym typeface="Agrandir Tight Bold"/>
            </a:endParaRPr>
          </a:p>
          <a:p>
            <a:pPr marL="457200" indent="-457200" algn="ctr">
              <a:lnSpc>
                <a:spcPts val="5099"/>
              </a:lnSpc>
              <a:buFont typeface="Arial" panose="020B0604020202020204" pitchFamily="34" charset="0"/>
              <a:buChar char="•"/>
            </a:pPr>
            <a:r>
              <a:rPr lang="en-US" sz="3399" b="1" spc="33" dirty="0">
                <a:latin typeface="Agrandir Tight" panose="020B0604020202020204" charset="0"/>
                <a:ea typeface="Agrandir Tight Bold"/>
                <a:cs typeface="Agrandir Tight Bold"/>
                <a:sym typeface="Agrandir Tight Bold"/>
              </a:rPr>
              <a:t>Lead from strength, not survival</a:t>
            </a:r>
          </a:p>
          <a:p>
            <a:pPr algn="ctr">
              <a:lnSpc>
                <a:spcPts val="5099"/>
              </a:lnSpc>
            </a:pPr>
            <a:r>
              <a:rPr lang="en-US" sz="3399" spc="33" dirty="0">
                <a:latin typeface="Agrandir Tight" panose="020B0604020202020204" charset="0"/>
                <a:ea typeface="Agrandir Tight Bold"/>
                <a:cs typeface="Agrandir Tight Bold"/>
                <a:sym typeface="Agrandir Tight Bold"/>
              </a:rPr>
              <a:t>(They experience a leader who is present, not depleted) 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1BD01D80-67A9-EBE0-2C7E-4C98705C18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3712" y="691443"/>
            <a:ext cx="4125631" cy="2315405"/>
          </a:xfrm>
          <a:prstGeom prst="rect">
            <a:avLst/>
          </a:prstGeom>
        </p:spPr>
      </p:pic>
      <p:sp>
        <p:nvSpPr>
          <p:cNvPr id="33" name="TextBox 7">
            <a:extLst>
              <a:ext uri="{FF2B5EF4-FFF2-40B4-BE49-F238E27FC236}">
                <a16:creationId xmlns:a16="http://schemas.microsoft.com/office/drawing/2014/main" id="{52D82319-F551-FF69-AFD7-E420EFC91501}"/>
              </a:ext>
            </a:extLst>
          </p:cNvPr>
          <p:cNvSpPr txBox="1"/>
          <p:nvPr/>
        </p:nvSpPr>
        <p:spPr>
          <a:xfrm>
            <a:off x="574454" y="3400850"/>
            <a:ext cx="4125631" cy="6001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217"/>
              </a:lnSpc>
            </a:pPr>
            <a:r>
              <a:rPr lang="en-US" sz="4800" b="1" spc="271" dirty="0">
                <a:latin typeface="Agrandir Tight Bold"/>
              </a:rPr>
              <a:t>Healing-Centered Leadership: Supporting Youth by Supporting the Adults Who Serve Them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55AD36B-EA5A-3E5C-D56E-EA558052C96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11712" y="8812962"/>
            <a:ext cx="1664352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2320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BA2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21D7F8-5167-2F0A-216F-A582721451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14B0C74-85C0-FF0A-B6A1-884D94D9ADF0}"/>
              </a:ext>
            </a:extLst>
          </p:cNvPr>
          <p:cNvSpPr/>
          <p:nvPr/>
        </p:nvSpPr>
        <p:spPr>
          <a:xfrm>
            <a:off x="14656" y="1135885"/>
            <a:ext cx="8421508" cy="7133412"/>
          </a:xfrm>
          <a:custGeom>
            <a:avLst/>
            <a:gdLst/>
            <a:ahLst/>
            <a:cxnLst/>
            <a:rect l="l" t="t" r="r" b="b"/>
            <a:pathLst>
              <a:path w="15054145" h="13360554">
                <a:moveTo>
                  <a:pt x="0" y="0"/>
                </a:moveTo>
                <a:lnTo>
                  <a:pt x="15054144" y="0"/>
                </a:lnTo>
                <a:lnTo>
                  <a:pt x="15054144" y="13360554"/>
                </a:lnTo>
                <a:lnTo>
                  <a:pt x="0" y="1336055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6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C68034E3-618B-70C3-69B7-04EFACB12DD8}"/>
              </a:ext>
            </a:extLst>
          </p:cNvPr>
          <p:cNvSpPr/>
          <p:nvPr/>
        </p:nvSpPr>
        <p:spPr>
          <a:xfrm>
            <a:off x="12291836" y="144898"/>
            <a:ext cx="5783050" cy="9997204"/>
          </a:xfrm>
          <a:prstGeom prst="rect">
            <a:avLst/>
          </a:prstGeom>
          <a:solidFill>
            <a:srgbClr val="FFFCFC"/>
          </a:solid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54C06BE0-0271-DD79-E6DA-395F58B5808D}"/>
              </a:ext>
            </a:extLst>
          </p:cNvPr>
          <p:cNvSpPr/>
          <p:nvPr/>
        </p:nvSpPr>
        <p:spPr>
          <a:xfrm>
            <a:off x="12549239" y="3770866"/>
            <a:ext cx="2415384" cy="1045118"/>
          </a:xfrm>
          <a:custGeom>
            <a:avLst/>
            <a:gdLst/>
            <a:ahLst/>
            <a:cxnLst/>
            <a:rect l="l" t="t" r="r" b="b"/>
            <a:pathLst>
              <a:path w="2415384" h="1045118">
                <a:moveTo>
                  <a:pt x="0" y="0"/>
                </a:moveTo>
                <a:lnTo>
                  <a:pt x="2415384" y="0"/>
                </a:lnTo>
                <a:lnTo>
                  <a:pt x="2415384" y="1045118"/>
                </a:lnTo>
                <a:lnTo>
                  <a:pt x="0" y="10451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F5737A47-455A-6947-DB0E-4A97D27031A8}"/>
              </a:ext>
            </a:extLst>
          </p:cNvPr>
          <p:cNvSpPr/>
          <p:nvPr/>
        </p:nvSpPr>
        <p:spPr>
          <a:xfrm>
            <a:off x="15123064" y="3606063"/>
            <a:ext cx="2588588" cy="1461910"/>
          </a:xfrm>
          <a:custGeom>
            <a:avLst/>
            <a:gdLst/>
            <a:ahLst/>
            <a:cxnLst/>
            <a:rect l="l" t="t" r="r" b="b"/>
            <a:pathLst>
              <a:path w="2588588" h="1461910">
                <a:moveTo>
                  <a:pt x="0" y="0"/>
                </a:moveTo>
                <a:lnTo>
                  <a:pt x="2588589" y="0"/>
                </a:lnTo>
                <a:lnTo>
                  <a:pt x="2588589" y="1461909"/>
                </a:lnTo>
                <a:lnTo>
                  <a:pt x="0" y="14619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A679FE0E-98AB-2538-9CF7-B91FEC667FB4}"/>
              </a:ext>
            </a:extLst>
          </p:cNvPr>
          <p:cNvSpPr/>
          <p:nvPr/>
        </p:nvSpPr>
        <p:spPr>
          <a:xfrm>
            <a:off x="13857618" y="5780609"/>
            <a:ext cx="2990978" cy="897293"/>
          </a:xfrm>
          <a:custGeom>
            <a:avLst/>
            <a:gdLst/>
            <a:ahLst/>
            <a:cxnLst/>
            <a:rect l="l" t="t" r="r" b="b"/>
            <a:pathLst>
              <a:path w="2990978" h="897293">
                <a:moveTo>
                  <a:pt x="0" y="0"/>
                </a:moveTo>
                <a:lnTo>
                  <a:pt x="2990977" y="0"/>
                </a:lnTo>
                <a:lnTo>
                  <a:pt x="2990977" y="897294"/>
                </a:lnTo>
                <a:lnTo>
                  <a:pt x="0" y="89729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7B875735-7CF3-98F5-1BA7-65AD44C9AE6A}"/>
              </a:ext>
            </a:extLst>
          </p:cNvPr>
          <p:cNvSpPr/>
          <p:nvPr/>
        </p:nvSpPr>
        <p:spPr>
          <a:xfrm>
            <a:off x="14289879" y="6704335"/>
            <a:ext cx="2558717" cy="1184970"/>
          </a:xfrm>
          <a:custGeom>
            <a:avLst/>
            <a:gdLst/>
            <a:ahLst/>
            <a:cxnLst/>
            <a:rect l="l" t="t" r="r" b="b"/>
            <a:pathLst>
              <a:path w="2558717" h="1184970">
                <a:moveTo>
                  <a:pt x="0" y="0"/>
                </a:moveTo>
                <a:lnTo>
                  <a:pt x="2558716" y="0"/>
                </a:lnTo>
                <a:lnTo>
                  <a:pt x="2558716" y="1184970"/>
                </a:lnTo>
                <a:lnTo>
                  <a:pt x="0" y="118497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8FF1DE3D-6261-EC0F-B35C-7F9361119EEB}"/>
              </a:ext>
            </a:extLst>
          </p:cNvPr>
          <p:cNvSpPr/>
          <p:nvPr/>
        </p:nvSpPr>
        <p:spPr>
          <a:xfrm>
            <a:off x="14453894" y="7918061"/>
            <a:ext cx="2123941" cy="1454983"/>
          </a:xfrm>
          <a:custGeom>
            <a:avLst/>
            <a:gdLst/>
            <a:ahLst/>
            <a:cxnLst/>
            <a:rect l="l" t="t" r="r" b="b"/>
            <a:pathLst>
              <a:path w="2123941" h="1454983">
                <a:moveTo>
                  <a:pt x="0" y="0"/>
                </a:moveTo>
                <a:lnTo>
                  <a:pt x="2123941" y="0"/>
                </a:lnTo>
                <a:lnTo>
                  <a:pt x="2123941" y="1454983"/>
                </a:lnTo>
                <a:lnTo>
                  <a:pt x="0" y="145498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3A24DB2C-A04C-5F7C-7BE9-8D3F11BFB692}"/>
              </a:ext>
            </a:extLst>
          </p:cNvPr>
          <p:cNvSpPr/>
          <p:nvPr/>
        </p:nvSpPr>
        <p:spPr>
          <a:xfrm>
            <a:off x="14015195" y="9561881"/>
            <a:ext cx="3108084" cy="580221"/>
          </a:xfrm>
          <a:custGeom>
            <a:avLst/>
            <a:gdLst/>
            <a:ahLst/>
            <a:cxnLst/>
            <a:rect l="l" t="t" r="r" b="b"/>
            <a:pathLst>
              <a:path w="3108084" h="580221">
                <a:moveTo>
                  <a:pt x="0" y="0"/>
                </a:moveTo>
                <a:lnTo>
                  <a:pt x="3108084" y="0"/>
                </a:lnTo>
                <a:lnTo>
                  <a:pt x="3108084" y="580221"/>
                </a:lnTo>
                <a:lnTo>
                  <a:pt x="0" y="58022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E35D60A8-E576-C642-7E35-BA0F4CAE2A30}"/>
              </a:ext>
            </a:extLst>
          </p:cNvPr>
          <p:cNvSpPr/>
          <p:nvPr/>
        </p:nvSpPr>
        <p:spPr>
          <a:xfrm>
            <a:off x="13645939" y="401208"/>
            <a:ext cx="2771420" cy="2370211"/>
          </a:xfrm>
          <a:custGeom>
            <a:avLst/>
            <a:gdLst/>
            <a:ahLst/>
            <a:cxnLst/>
            <a:rect l="l" t="t" r="r" b="b"/>
            <a:pathLst>
              <a:path w="2771420" h="2771420">
                <a:moveTo>
                  <a:pt x="0" y="0"/>
                </a:moveTo>
                <a:lnTo>
                  <a:pt x="2771419" y="0"/>
                </a:lnTo>
                <a:lnTo>
                  <a:pt x="2771419" y="2771420"/>
                </a:lnTo>
                <a:lnTo>
                  <a:pt x="0" y="277142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2DC71DE9-3D3A-6477-92FC-80BBD810C45E}"/>
              </a:ext>
            </a:extLst>
          </p:cNvPr>
          <p:cNvSpPr txBox="1"/>
          <p:nvPr/>
        </p:nvSpPr>
        <p:spPr>
          <a:xfrm>
            <a:off x="12467523" y="3006849"/>
            <a:ext cx="5431675" cy="690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0"/>
              </a:lnSpc>
            </a:pPr>
            <a:r>
              <a:rPr lang="en-US" sz="4000" b="1" spc="100" dirty="0">
                <a:solidFill>
                  <a:srgbClr val="000000"/>
                </a:solidFill>
                <a:latin typeface="Agrandir Tight Bold"/>
                <a:ea typeface="Agrandir Tight Bold"/>
                <a:cs typeface="Agrandir Tight Bold"/>
                <a:sym typeface="Agrandir Tight Bold"/>
              </a:rPr>
              <a:t>FUNDERS &amp; PARTNERS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A693FF3F-64EA-0093-6952-3F65BAB8F1F5}"/>
              </a:ext>
            </a:extLst>
          </p:cNvPr>
          <p:cNvSpPr txBox="1"/>
          <p:nvPr/>
        </p:nvSpPr>
        <p:spPr>
          <a:xfrm>
            <a:off x="12943534" y="5183237"/>
            <a:ext cx="4479654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00"/>
              </a:lnSpc>
            </a:pPr>
            <a:r>
              <a:rPr lang="en-US" sz="4000" b="1" spc="100" dirty="0">
                <a:solidFill>
                  <a:srgbClr val="000000"/>
                </a:solidFill>
                <a:latin typeface="Agrandir Tight Bold"/>
                <a:ea typeface="Agrandir Tight Bold"/>
                <a:cs typeface="Agrandir Tight Bold"/>
                <a:sym typeface="Agrandir Tight Bold"/>
              </a:rPr>
              <a:t>SPONSORS</a:t>
            </a:r>
          </a:p>
        </p:txBody>
      </p:sp>
      <p:grpSp>
        <p:nvGrpSpPr>
          <p:cNvPr id="13" name="Group 13">
            <a:extLst>
              <a:ext uri="{FF2B5EF4-FFF2-40B4-BE49-F238E27FC236}">
                <a16:creationId xmlns:a16="http://schemas.microsoft.com/office/drawing/2014/main" id="{1C921186-1A24-349D-9BA7-24C55E6F38D2}"/>
              </a:ext>
            </a:extLst>
          </p:cNvPr>
          <p:cNvGrpSpPr/>
          <p:nvPr/>
        </p:nvGrpSpPr>
        <p:grpSpPr>
          <a:xfrm>
            <a:off x="794825" y="4023060"/>
            <a:ext cx="2570116" cy="2183730"/>
            <a:chOff x="0" y="0"/>
            <a:chExt cx="676903" cy="575139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C5FD3B90-B7DC-C46A-F5CC-44F4F300E4D4}"/>
                </a:ext>
              </a:extLst>
            </p:cNvPr>
            <p:cNvSpPr/>
            <p:nvPr/>
          </p:nvSpPr>
          <p:spPr>
            <a:xfrm>
              <a:off x="0" y="0"/>
              <a:ext cx="676903" cy="575139"/>
            </a:xfrm>
            <a:custGeom>
              <a:avLst/>
              <a:gdLst/>
              <a:ahLst/>
              <a:cxnLst/>
              <a:rect l="l" t="t" r="r" b="b"/>
              <a:pathLst>
                <a:path w="676903" h="575139">
                  <a:moveTo>
                    <a:pt x="153626" y="0"/>
                  </a:moveTo>
                  <a:lnTo>
                    <a:pt x="523277" y="0"/>
                  </a:lnTo>
                  <a:cubicBezTo>
                    <a:pt x="564021" y="0"/>
                    <a:pt x="603096" y="16186"/>
                    <a:pt x="631907" y="44996"/>
                  </a:cubicBezTo>
                  <a:cubicBezTo>
                    <a:pt x="660717" y="73807"/>
                    <a:pt x="676903" y="112882"/>
                    <a:pt x="676903" y="153626"/>
                  </a:cubicBezTo>
                  <a:lnTo>
                    <a:pt x="676903" y="421512"/>
                  </a:lnTo>
                  <a:cubicBezTo>
                    <a:pt x="676903" y="462256"/>
                    <a:pt x="660717" y="501332"/>
                    <a:pt x="631907" y="530143"/>
                  </a:cubicBezTo>
                  <a:cubicBezTo>
                    <a:pt x="603096" y="558953"/>
                    <a:pt x="564021" y="575139"/>
                    <a:pt x="523277" y="575139"/>
                  </a:cubicBezTo>
                  <a:lnTo>
                    <a:pt x="153626" y="575139"/>
                  </a:lnTo>
                  <a:cubicBezTo>
                    <a:pt x="68781" y="575139"/>
                    <a:pt x="0" y="506358"/>
                    <a:pt x="0" y="421512"/>
                  </a:cubicBezTo>
                  <a:lnTo>
                    <a:pt x="0" y="153626"/>
                  </a:lnTo>
                  <a:cubicBezTo>
                    <a:pt x="0" y="112882"/>
                    <a:pt x="16186" y="73807"/>
                    <a:pt x="44996" y="44996"/>
                  </a:cubicBezTo>
                  <a:cubicBezTo>
                    <a:pt x="73807" y="16186"/>
                    <a:pt x="112882" y="0"/>
                    <a:pt x="15362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>
                <a:solidFill>
                  <a:srgbClr val="0DC3BF"/>
                </a:solidFill>
              </a:endParaRPr>
            </a:p>
          </p:txBody>
        </p: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774E9F72-0B44-2316-0BBD-5D0DB19D258B}"/>
                </a:ext>
              </a:extLst>
            </p:cNvPr>
            <p:cNvSpPr txBox="1"/>
            <p:nvPr/>
          </p:nvSpPr>
          <p:spPr>
            <a:xfrm>
              <a:off x="0" y="9525"/>
              <a:ext cx="676903" cy="5656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23"/>
                </a:lnSpc>
              </a:pPr>
              <a:endParaRPr/>
            </a:p>
          </p:txBody>
        </p:sp>
      </p:grpSp>
      <p:sp>
        <p:nvSpPr>
          <p:cNvPr id="16" name="Freeform 16">
            <a:extLst>
              <a:ext uri="{FF2B5EF4-FFF2-40B4-BE49-F238E27FC236}">
                <a16:creationId xmlns:a16="http://schemas.microsoft.com/office/drawing/2014/main" id="{175C04F5-E0E5-E411-A98E-F8693BFE85D2}"/>
              </a:ext>
            </a:extLst>
          </p:cNvPr>
          <p:cNvSpPr/>
          <p:nvPr/>
        </p:nvSpPr>
        <p:spPr>
          <a:xfrm>
            <a:off x="1433642" y="4653940"/>
            <a:ext cx="1292482" cy="921970"/>
          </a:xfrm>
          <a:custGeom>
            <a:avLst/>
            <a:gdLst/>
            <a:ahLst/>
            <a:cxnLst/>
            <a:rect l="l" t="t" r="r" b="b"/>
            <a:pathLst>
              <a:path w="1292482" h="921970">
                <a:moveTo>
                  <a:pt x="0" y="0"/>
                </a:moveTo>
                <a:lnTo>
                  <a:pt x="1292482" y="0"/>
                </a:lnTo>
                <a:lnTo>
                  <a:pt x="1292482" y="921970"/>
                </a:lnTo>
                <a:lnTo>
                  <a:pt x="0" y="92197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7" name="Group 17">
            <a:extLst>
              <a:ext uri="{FF2B5EF4-FFF2-40B4-BE49-F238E27FC236}">
                <a16:creationId xmlns:a16="http://schemas.microsoft.com/office/drawing/2014/main" id="{930C1412-1C15-D567-1756-73DC51E3B0BF}"/>
              </a:ext>
            </a:extLst>
          </p:cNvPr>
          <p:cNvGrpSpPr/>
          <p:nvPr/>
        </p:nvGrpSpPr>
        <p:grpSpPr>
          <a:xfrm>
            <a:off x="729629" y="1184016"/>
            <a:ext cx="2570116" cy="2090415"/>
            <a:chOff x="0" y="0"/>
            <a:chExt cx="676903" cy="575139"/>
          </a:xfrm>
        </p:grpSpPr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47E88B86-56EE-E2DE-6438-4A49A1E672D9}"/>
                </a:ext>
              </a:extLst>
            </p:cNvPr>
            <p:cNvSpPr/>
            <p:nvPr/>
          </p:nvSpPr>
          <p:spPr>
            <a:xfrm>
              <a:off x="0" y="0"/>
              <a:ext cx="676903" cy="575139"/>
            </a:xfrm>
            <a:custGeom>
              <a:avLst/>
              <a:gdLst/>
              <a:ahLst/>
              <a:cxnLst/>
              <a:rect l="l" t="t" r="r" b="b"/>
              <a:pathLst>
                <a:path w="676903" h="575139">
                  <a:moveTo>
                    <a:pt x="153626" y="0"/>
                  </a:moveTo>
                  <a:lnTo>
                    <a:pt x="523277" y="0"/>
                  </a:lnTo>
                  <a:cubicBezTo>
                    <a:pt x="564021" y="0"/>
                    <a:pt x="603096" y="16186"/>
                    <a:pt x="631907" y="44996"/>
                  </a:cubicBezTo>
                  <a:cubicBezTo>
                    <a:pt x="660717" y="73807"/>
                    <a:pt x="676903" y="112882"/>
                    <a:pt x="676903" y="153626"/>
                  </a:cubicBezTo>
                  <a:lnTo>
                    <a:pt x="676903" y="421512"/>
                  </a:lnTo>
                  <a:cubicBezTo>
                    <a:pt x="676903" y="462256"/>
                    <a:pt x="660717" y="501332"/>
                    <a:pt x="631907" y="530143"/>
                  </a:cubicBezTo>
                  <a:cubicBezTo>
                    <a:pt x="603096" y="558953"/>
                    <a:pt x="564021" y="575139"/>
                    <a:pt x="523277" y="575139"/>
                  </a:cubicBezTo>
                  <a:lnTo>
                    <a:pt x="153626" y="575139"/>
                  </a:lnTo>
                  <a:cubicBezTo>
                    <a:pt x="68781" y="575139"/>
                    <a:pt x="0" y="506358"/>
                    <a:pt x="0" y="421512"/>
                  </a:cubicBezTo>
                  <a:lnTo>
                    <a:pt x="0" y="153626"/>
                  </a:lnTo>
                  <a:cubicBezTo>
                    <a:pt x="0" y="112882"/>
                    <a:pt x="16186" y="73807"/>
                    <a:pt x="44996" y="44996"/>
                  </a:cubicBezTo>
                  <a:cubicBezTo>
                    <a:pt x="73807" y="16186"/>
                    <a:pt x="112882" y="0"/>
                    <a:pt x="15362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dirty="0">
                <a:solidFill>
                  <a:srgbClr val="0DC3BF"/>
                </a:solidFill>
              </a:endParaRPr>
            </a:p>
          </p:txBody>
        </p:sp>
        <p:sp>
          <p:nvSpPr>
            <p:cNvPr id="19" name="TextBox 19">
              <a:extLst>
                <a:ext uri="{FF2B5EF4-FFF2-40B4-BE49-F238E27FC236}">
                  <a16:creationId xmlns:a16="http://schemas.microsoft.com/office/drawing/2014/main" id="{5E8B267C-1692-270A-FD31-B71FFFE19951}"/>
                </a:ext>
              </a:extLst>
            </p:cNvPr>
            <p:cNvSpPr txBox="1"/>
            <p:nvPr/>
          </p:nvSpPr>
          <p:spPr>
            <a:xfrm>
              <a:off x="0" y="9525"/>
              <a:ext cx="676903" cy="5656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23"/>
                </a:lnSpc>
              </a:pPr>
              <a:endParaRPr>
                <a:solidFill>
                  <a:srgbClr val="0DC3BF"/>
                </a:solidFill>
              </a:endParaRPr>
            </a:p>
          </p:txBody>
        </p:sp>
      </p:grpSp>
      <p:sp>
        <p:nvSpPr>
          <p:cNvPr id="20" name="Freeform 20">
            <a:extLst>
              <a:ext uri="{FF2B5EF4-FFF2-40B4-BE49-F238E27FC236}">
                <a16:creationId xmlns:a16="http://schemas.microsoft.com/office/drawing/2014/main" id="{2FE857C8-11E9-D22E-4F9F-8F993377F854}"/>
              </a:ext>
            </a:extLst>
          </p:cNvPr>
          <p:cNvSpPr/>
          <p:nvPr/>
        </p:nvSpPr>
        <p:spPr>
          <a:xfrm>
            <a:off x="1293434" y="1554627"/>
            <a:ext cx="1442507" cy="1442507"/>
          </a:xfrm>
          <a:custGeom>
            <a:avLst/>
            <a:gdLst/>
            <a:ahLst/>
            <a:cxnLst/>
            <a:rect l="l" t="t" r="r" b="b"/>
            <a:pathLst>
              <a:path w="1442507" h="1442507">
                <a:moveTo>
                  <a:pt x="0" y="0"/>
                </a:moveTo>
                <a:lnTo>
                  <a:pt x="1442506" y="0"/>
                </a:lnTo>
                <a:lnTo>
                  <a:pt x="1442506" y="1442507"/>
                </a:lnTo>
                <a:lnTo>
                  <a:pt x="0" y="144250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solidFill>
                <a:srgbClr val="0DC3BF"/>
              </a:solidFill>
            </a:endParaRPr>
          </a:p>
        </p:txBody>
      </p:sp>
      <p:grpSp>
        <p:nvGrpSpPr>
          <p:cNvPr id="21" name="Group 21">
            <a:extLst>
              <a:ext uri="{FF2B5EF4-FFF2-40B4-BE49-F238E27FC236}">
                <a16:creationId xmlns:a16="http://schemas.microsoft.com/office/drawing/2014/main" id="{EE2B890E-778C-9BFB-1BFC-AF13FF7326C6}"/>
              </a:ext>
            </a:extLst>
          </p:cNvPr>
          <p:cNvGrpSpPr/>
          <p:nvPr/>
        </p:nvGrpSpPr>
        <p:grpSpPr>
          <a:xfrm>
            <a:off x="821440" y="6919254"/>
            <a:ext cx="2570116" cy="2183730"/>
            <a:chOff x="0" y="0"/>
            <a:chExt cx="676903" cy="575139"/>
          </a:xfrm>
        </p:grpSpPr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FD9F03A0-979E-352E-4808-37AFEB96BDF7}"/>
                </a:ext>
              </a:extLst>
            </p:cNvPr>
            <p:cNvSpPr/>
            <p:nvPr/>
          </p:nvSpPr>
          <p:spPr>
            <a:xfrm>
              <a:off x="0" y="0"/>
              <a:ext cx="676903" cy="575139"/>
            </a:xfrm>
            <a:custGeom>
              <a:avLst/>
              <a:gdLst/>
              <a:ahLst/>
              <a:cxnLst/>
              <a:rect l="l" t="t" r="r" b="b"/>
              <a:pathLst>
                <a:path w="676903" h="575139">
                  <a:moveTo>
                    <a:pt x="153626" y="0"/>
                  </a:moveTo>
                  <a:lnTo>
                    <a:pt x="523277" y="0"/>
                  </a:lnTo>
                  <a:cubicBezTo>
                    <a:pt x="564021" y="0"/>
                    <a:pt x="603096" y="16186"/>
                    <a:pt x="631907" y="44996"/>
                  </a:cubicBezTo>
                  <a:cubicBezTo>
                    <a:pt x="660717" y="73807"/>
                    <a:pt x="676903" y="112882"/>
                    <a:pt x="676903" y="153626"/>
                  </a:cubicBezTo>
                  <a:lnTo>
                    <a:pt x="676903" y="421512"/>
                  </a:lnTo>
                  <a:cubicBezTo>
                    <a:pt x="676903" y="462256"/>
                    <a:pt x="660717" y="501332"/>
                    <a:pt x="631907" y="530143"/>
                  </a:cubicBezTo>
                  <a:cubicBezTo>
                    <a:pt x="603096" y="558953"/>
                    <a:pt x="564021" y="575139"/>
                    <a:pt x="523277" y="575139"/>
                  </a:cubicBezTo>
                  <a:lnTo>
                    <a:pt x="153626" y="575139"/>
                  </a:lnTo>
                  <a:cubicBezTo>
                    <a:pt x="68781" y="575139"/>
                    <a:pt x="0" y="506358"/>
                    <a:pt x="0" y="421512"/>
                  </a:cubicBezTo>
                  <a:lnTo>
                    <a:pt x="0" y="153626"/>
                  </a:lnTo>
                  <a:cubicBezTo>
                    <a:pt x="0" y="112882"/>
                    <a:pt x="16186" y="73807"/>
                    <a:pt x="44996" y="44996"/>
                  </a:cubicBezTo>
                  <a:cubicBezTo>
                    <a:pt x="73807" y="16186"/>
                    <a:pt x="112882" y="0"/>
                    <a:pt x="15362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>
                <a:solidFill>
                  <a:srgbClr val="0DC3BF"/>
                </a:solidFill>
              </a:endParaRPr>
            </a:p>
          </p:txBody>
        </p:sp>
        <p:sp>
          <p:nvSpPr>
            <p:cNvPr id="23" name="TextBox 23">
              <a:extLst>
                <a:ext uri="{FF2B5EF4-FFF2-40B4-BE49-F238E27FC236}">
                  <a16:creationId xmlns:a16="http://schemas.microsoft.com/office/drawing/2014/main" id="{D282143D-573F-2318-DB6B-B0A4635ED34B}"/>
                </a:ext>
              </a:extLst>
            </p:cNvPr>
            <p:cNvSpPr txBox="1"/>
            <p:nvPr/>
          </p:nvSpPr>
          <p:spPr>
            <a:xfrm>
              <a:off x="0" y="9525"/>
              <a:ext cx="676903" cy="5656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23"/>
                </a:lnSpc>
              </a:pPr>
              <a:endParaRPr/>
            </a:p>
          </p:txBody>
        </p:sp>
      </p:grpSp>
      <p:sp>
        <p:nvSpPr>
          <p:cNvPr id="24" name="Freeform 24">
            <a:extLst>
              <a:ext uri="{FF2B5EF4-FFF2-40B4-BE49-F238E27FC236}">
                <a16:creationId xmlns:a16="http://schemas.microsoft.com/office/drawing/2014/main" id="{04CA5C05-6538-FE24-C42E-F2900A7A9891}"/>
              </a:ext>
            </a:extLst>
          </p:cNvPr>
          <p:cNvSpPr/>
          <p:nvPr/>
        </p:nvSpPr>
        <p:spPr>
          <a:xfrm>
            <a:off x="1293434" y="7331405"/>
            <a:ext cx="1626128" cy="1626128"/>
          </a:xfrm>
          <a:custGeom>
            <a:avLst/>
            <a:gdLst/>
            <a:ahLst/>
            <a:cxnLst/>
            <a:rect l="l" t="t" r="r" b="b"/>
            <a:pathLst>
              <a:path w="1626128" h="1626128">
                <a:moveTo>
                  <a:pt x="0" y="0"/>
                </a:moveTo>
                <a:lnTo>
                  <a:pt x="1626128" y="0"/>
                </a:lnTo>
                <a:lnTo>
                  <a:pt x="1626128" y="1626128"/>
                </a:lnTo>
                <a:lnTo>
                  <a:pt x="0" y="162612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TextBox 25">
            <a:extLst>
              <a:ext uri="{FF2B5EF4-FFF2-40B4-BE49-F238E27FC236}">
                <a16:creationId xmlns:a16="http://schemas.microsoft.com/office/drawing/2014/main" id="{F2DA23F3-BD32-6399-EF0A-6D3714E26854}"/>
              </a:ext>
            </a:extLst>
          </p:cNvPr>
          <p:cNvSpPr txBox="1"/>
          <p:nvPr/>
        </p:nvSpPr>
        <p:spPr>
          <a:xfrm>
            <a:off x="4538336" y="5190975"/>
            <a:ext cx="7578772" cy="7148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999"/>
              </a:lnSpc>
            </a:pPr>
            <a:r>
              <a:rPr lang="en-US" sz="3999" b="1" spc="39" dirty="0">
                <a:solidFill>
                  <a:srgbClr val="FFFFFF"/>
                </a:solidFill>
                <a:latin typeface="Agrandir Tight Bold"/>
                <a:ea typeface="Agrandir Tight Bold"/>
                <a:cs typeface="Agrandir Tight Bold"/>
                <a:sym typeface="Agrandir Tight Bold"/>
              </a:rPr>
              <a:t>admin@theleadershiphaven.com</a:t>
            </a:r>
          </a:p>
        </p:txBody>
      </p:sp>
      <p:sp>
        <p:nvSpPr>
          <p:cNvPr id="26" name="TextBox 26">
            <a:extLst>
              <a:ext uri="{FF2B5EF4-FFF2-40B4-BE49-F238E27FC236}">
                <a16:creationId xmlns:a16="http://schemas.microsoft.com/office/drawing/2014/main" id="{909F199E-3AFC-4C84-B5C0-0146AD4BAFA0}"/>
              </a:ext>
            </a:extLst>
          </p:cNvPr>
          <p:cNvSpPr txBox="1"/>
          <p:nvPr/>
        </p:nvSpPr>
        <p:spPr>
          <a:xfrm>
            <a:off x="4586245" y="4653963"/>
            <a:ext cx="5804107" cy="618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99"/>
              </a:lnSpc>
            </a:pPr>
            <a:r>
              <a:rPr lang="en-US" sz="3999" b="1" spc="259" dirty="0">
                <a:latin typeface="Agrandir Tight Bold"/>
                <a:ea typeface="Agrandir Tight Bold"/>
                <a:cs typeface="Agrandir Tight Bold"/>
                <a:sym typeface="Agrandir Tight Bold"/>
              </a:rPr>
              <a:t>EMAIL</a:t>
            </a:r>
          </a:p>
        </p:txBody>
      </p:sp>
      <p:sp>
        <p:nvSpPr>
          <p:cNvPr id="27" name="TextBox 27">
            <a:extLst>
              <a:ext uri="{FF2B5EF4-FFF2-40B4-BE49-F238E27FC236}">
                <a16:creationId xmlns:a16="http://schemas.microsoft.com/office/drawing/2014/main" id="{CD328C07-6B98-23AF-16DF-7B5F1C491808}"/>
              </a:ext>
            </a:extLst>
          </p:cNvPr>
          <p:cNvSpPr txBox="1"/>
          <p:nvPr/>
        </p:nvSpPr>
        <p:spPr>
          <a:xfrm>
            <a:off x="4480927" y="7842876"/>
            <a:ext cx="5804107" cy="714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9"/>
              </a:lnSpc>
            </a:pPr>
            <a:r>
              <a:rPr lang="en-US" sz="3999" b="1" spc="39" dirty="0">
                <a:solidFill>
                  <a:srgbClr val="FFFFFF"/>
                </a:solidFill>
                <a:latin typeface="Agrandir Tight Bold"/>
                <a:ea typeface="Agrandir Tight Bold"/>
                <a:cs typeface="Agrandir Tight Bold"/>
                <a:sym typeface="Agrandir Tight Bold"/>
              </a:rPr>
              <a:t>561-574-6378</a:t>
            </a:r>
          </a:p>
        </p:txBody>
      </p:sp>
      <p:sp>
        <p:nvSpPr>
          <p:cNvPr id="28" name="TextBox 28">
            <a:extLst>
              <a:ext uri="{FF2B5EF4-FFF2-40B4-BE49-F238E27FC236}">
                <a16:creationId xmlns:a16="http://schemas.microsoft.com/office/drawing/2014/main" id="{05A160D0-14B6-377E-9E9B-67B7DABAE234}"/>
              </a:ext>
            </a:extLst>
          </p:cNvPr>
          <p:cNvSpPr txBox="1"/>
          <p:nvPr/>
        </p:nvSpPr>
        <p:spPr>
          <a:xfrm>
            <a:off x="4480927" y="7163470"/>
            <a:ext cx="5804107" cy="618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99"/>
              </a:lnSpc>
            </a:pPr>
            <a:r>
              <a:rPr lang="en-US" sz="3999" b="1" spc="259">
                <a:latin typeface="Agrandir Tight Bold"/>
                <a:ea typeface="Agrandir Tight Bold"/>
                <a:cs typeface="Agrandir Tight Bold"/>
                <a:sym typeface="Agrandir Tight Bold"/>
              </a:rPr>
              <a:t>PHONE NUMBER</a:t>
            </a:r>
          </a:p>
        </p:txBody>
      </p:sp>
      <p:sp>
        <p:nvSpPr>
          <p:cNvPr id="29" name="TextBox 29">
            <a:extLst>
              <a:ext uri="{FF2B5EF4-FFF2-40B4-BE49-F238E27FC236}">
                <a16:creationId xmlns:a16="http://schemas.microsoft.com/office/drawing/2014/main" id="{226DB90B-0DCB-7168-A07C-30DDEE7F9683}"/>
              </a:ext>
            </a:extLst>
          </p:cNvPr>
          <p:cNvSpPr txBox="1"/>
          <p:nvPr/>
        </p:nvSpPr>
        <p:spPr>
          <a:xfrm>
            <a:off x="4519918" y="2017703"/>
            <a:ext cx="7666087" cy="19156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099"/>
              </a:lnSpc>
            </a:pPr>
            <a:r>
              <a:rPr lang="en-US" sz="3399" b="1" spc="33" dirty="0">
                <a:solidFill>
                  <a:srgbClr val="FFFFFF"/>
                </a:solidFill>
                <a:latin typeface="Agrandir Tight Bold"/>
                <a:ea typeface="Agrandir Tight Bold"/>
                <a:cs typeface="Agrandir Tight Bold"/>
                <a:sym typeface="Agrandir Tight Bold"/>
              </a:rPr>
              <a:t>CEO</a:t>
            </a:r>
          </a:p>
          <a:p>
            <a:pPr algn="l">
              <a:lnSpc>
                <a:spcPts val="5099"/>
              </a:lnSpc>
            </a:pPr>
            <a:r>
              <a:rPr lang="en-US" sz="3399" b="1" spc="33" dirty="0">
                <a:solidFill>
                  <a:srgbClr val="FFFFFF"/>
                </a:solidFill>
                <a:latin typeface="Agrandir Tight Bold"/>
                <a:ea typeface="Agrandir Tight Bold"/>
                <a:cs typeface="Agrandir Tight Bold"/>
                <a:sym typeface="Agrandir Tight Bold"/>
              </a:rPr>
              <a:t>THE LEADERSHIP HAVEN RESOURCE CENTER LLC </a:t>
            </a:r>
          </a:p>
        </p:txBody>
      </p:sp>
      <p:sp>
        <p:nvSpPr>
          <p:cNvPr id="30" name="TextBox 30">
            <a:extLst>
              <a:ext uri="{FF2B5EF4-FFF2-40B4-BE49-F238E27FC236}">
                <a16:creationId xmlns:a16="http://schemas.microsoft.com/office/drawing/2014/main" id="{CCC2B70B-7B4D-AE5E-B2FC-EB9D9A7E4A3F}"/>
              </a:ext>
            </a:extLst>
          </p:cNvPr>
          <p:cNvSpPr txBox="1"/>
          <p:nvPr/>
        </p:nvSpPr>
        <p:spPr>
          <a:xfrm>
            <a:off x="4519918" y="1252360"/>
            <a:ext cx="5804107" cy="618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99"/>
              </a:lnSpc>
            </a:pPr>
            <a:r>
              <a:rPr lang="en-US" sz="3999" b="1" spc="259" dirty="0">
                <a:latin typeface="Agrandir Tight Bold"/>
                <a:ea typeface="Agrandir Tight Bold"/>
                <a:cs typeface="Agrandir Tight Bold"/>
                <a:sym typeface="Agrandir Tight Bold"/>
              </a:rPr>
              <a:t>TESSIE WATTS, M.SC.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B944BFC4-F3DF-BE67-FEE7-AF4E1A47494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466" y="314682"/>
            <a:ext cx="1440928" cy="214842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50D4314B-A257-E2BE-2870-F0AC49B755B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891" y="6367543"/>
            <a:ext cx="3554379" cy="355437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64865E4-72F0-AC3F-72AB-D67EFD6DBC2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774" y="7782166"/>
            <a:ext cx="927973" cy="71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4168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46119" y="7532639"/>
            <a:ext cx="16595761" cy="2293723"/>
          </a:xfrm>
          <a:custGeom>
            <a:avLst/>
            <a:gdLst/>
            <a:ahLst/>
            <a:cxnLst/>
            <a:rect l="l" t="t" r="r" b="b"/>
            <a:pathLst>
              <a:path w="16595761" h="2293723">
                <a:moveTo>
                  <a:pt x="0" y="0"/>
                </a:moveTo>
                <a:lnTo>
                  <a:pt x="16595762" y="0"/>
                </a:lnTo>
                <a:lnTo>
                  <a:pt x="16595762" y="2293723"/>
                </a:lnTo>
                <a:lnTo>
                  <a:pt x="0" y="22937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1602AC-191D-4524-7024-69E4DEEC43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103" y="296865"/>
            <a:ext cx="7369791" cy="73697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C4D628-ED1B-DB3A-5430-E60CCEC1D358}"/>
              </a:ext>
            </a:extLst>
          </p:cNvPr>
          <p:cNvSpPr txBox="1"/>
          <p:nvPr/>
        </p:nvSpPr>
        <p:spPr>
          <a:xfrm>
            <a:off x="996265" y="1567679"/>
            <a:ext cx="431269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Healing-Centered Leadership: Supporting Youth by Supporting the Adults Who Serve Them</a:t>
            </a:r>
          </a:p>
          <a:p>
            <a:pPr algn="ctr"/>
            <a:endParaRPr lang="en-US" sz="3600" dirty="0"/>
          </a:p>
          <a:p>
            <a:pPr algn="ctr"/>
            <a:r>
              <a:rPr lang="en-US" sz="3600" b="1" dirty="0"/>
              <a:t>SURVEY QR CODE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537735-E183-1E0D-2032-B23A4070F0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7039" y="5425750"/>
            <a:ext cx="2087748" cy="1391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A4EC606-32BB-C02B-4E62-6F81C59371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33361" y="2590143"/>
            <a:ext cx="4008517" cy="283560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BA2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4E6CC9-5F78-DDA1-CEB2-804A0048D3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9">
            <a:extLst>
              <a:ext uri="{FF2B5EF4-FFF2-40B4-BE49-F238E27FC236}">
                <a16:creationId xmlns:a16="http://schemas.microsoft.com/office/drawing/2014/main" id="{E4712721-23BA-B068-106B-88DA771F587D}"/>
              </a:ext>
            </a:extLst>
          </p:cNvPr>
          <p:cNvSpPr/>
          <p:nvPr/>
        </p:nvSpPr>
        <p:spPr>
          <a:xfrm rot="10270399">
            <a:off x="763457" y="607829"/>
            <a:ext cx="5037156" cy="7257945"/>
          </a:xfrm>
          <a:custGeom>
            <a:avLst/>
            <a:gdLst/>
            <a:ahLst/>
            <a:cxnLst/>
            <a:rect l="l" t="t" r="r" b="b"/>
            <a:pathLst>
              <a:path w="15054145" h="13360554">
                <a:moveTo>
                  <a:pt x="0" y="0"/>
                </a:moveTo>
                <a:lnTo>
                  <a:pt x="15054144" y="0"/>
                </a:lnTo>
                <a:lnTo>
                  <a:pt x="15054144" y="13360554"/>
                </a:lnTo>
                <a:lnTo>
                  <a:pt x="0" y="1336055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6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0F0759BB-C710-98DE-F0DB-83EBAA245D6E}"/>
              </a:ext>
            </a:extLst>
          </p:cNvPr>
          <p:cNvGrpSpPr/>
          <p:nvPr/>
        </p:nvGrpSpPr>
        <p:grpSpPr>
          <a:xfrm>
            <a:off x="5219331" y="138023"/>
            <a:ext cx="12842975" cy="9885871"/>
            <a:chOff x="0" y="0"/>
            <a:chExt cx="3719573" cy="2653668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91B275A9-EA56-46A7-9576-41EF85E97D56}"/>
                </a:ext>
              </a:extLst>
            </p:cNvPr>
            <p:cNvSpPr/>
            <p:nvPr/>
          </p:nvSpPr>
          <p:spPr>
            <a:xfrm>
              <a:off x="0" y="0"/>
              <a:ext cx="3719573" cy="2653668"/>
            </a:xfrm>
            <a:custGeom>
              <a:avLst/>
              <a:gdLst/>
              <a:ahLst/>
              <a:cxnLst/>
              <a:rect l="l" t="t" r="r" b="b"/>
              <a:pathLst>
                <a:path w="3719573" h="2653668">
                  <a:moveTo>
                    <a:pt x="23024" y="0"/>
                  </a:moveTo>
                  <a:lnTo>
                    <a:pt x="3696549" y="0"/>
                  </a:lnTo>
                  <a:cubicBezTo>
                    <a:pt x="3709265" y="0"/>
                    <a:pt x="3719573" y="10308"/>
                    <a:pt x="3719573" y="23024"/>
                  </a:cubicBezTo>
                  <a:lnTo>
                    <a:pt x="3719573" y="2630644"/>
                  </a:lnTo>
                  <a:cubicBezTo>
                    <a:pt x="3719573" y="2636750"/>
                    <a:pt x="3717147" y="2642607"/>
                    <a:pt x="3712830" y="2646924"/>
                  </a:cubicBezTo>
                  <a:cubicBezTo>
                    <a:pt x="3708512" y="2651242"/>
                    <a:pt x="3702655" y="2653668"/>
                    <a:pt x="3696549" y="2653668"/>
                  </a:cubicBezTo>
                  <a:lnTo>
                    <a:pt x="23024" y="2653668"/>
                  </a:lnTo>
                  <a:cubicBezTo>
                    <a:pt x="10308" y="2653668"/>
                    <a:pt x="0" y="2643360"/>
                    <a:pt x="0" y="2630644"/>
                  </a:cubicBezTo>
                  <a:lnTo>
                    <a:pt x="0" y="23024"/>
                  </a:lnTo>
                  <a:cubicBezTo>
                    <a:pt x="0" y="16918"/>
                    <a:pt x="2426" y="11061"/>
                    <a:pt x="6744" y="6744"/>
                  </a:cubicBezTo>
                  <a:cubicBezTo>
                    <a:pt x="11061" y="2426"/>
                    <a:pt x="16918" y="0"/>
                    <a:pt x="2302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339A66A5-3791-E465-3A6F-BF7E7D7A94AA}"/>
                </a:ext>
              </a:extLst>
            </p:cNvPr>
            <p:cNvSpPr txBox="1"/>
            <p:nvPr/>
          </p:nvSpPr>
          <p:spPr>
            <a:xfrm>
              <a:off x="0" y="9525"/>
              <a:ext cx="3719573" cy="26441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23"/>
                </a:lnSpc>
              </a:pPr>
              <a:endParaRPr/>
            </a:p>
          </p:txBody>
        </p:sp>
      </p:grpSp>
      <p:sp>
        <p:nvSpPr>
          <p:cNvPr id="7" name="TextBox 7">
            <a:extLst>
              <a:ext uri="{FF2B5EF4-FFF2-40B4-BE49-F238E27FC236}">
                <a16:creationId xmlns:a16="http://schemas.microsoft.com/office/drawing/2014/main" id="{1FDA0C51-DBE4-5B41-B0D0-1663A2C1D7A7}"/>
              </a:ext>
            </a:extLst>
          </p:cNvPr>
          <p:cNvSpPr txBox="1"/>
          <p:nvPr/>
        </p:nvSpPr>
        <p:spPr>
          <a:xfrm>
            <a:off x="6838699" y="980650"/>
            <a:ext cx="10472468" cy="643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17"/>
              </a:lnSpc>
            </a:pPr>
            <a:r>
              <a:rPr lang="en-US" sz="4150" b="1" spc="271" dirty="0">
                <a:latin typeface="Agrandir Tight Bold"/>
                <a:ea typeface="Agrandir Tight Bold"/>
                <a:cs typeface="Agrandir Tight Bold"/>
                <a:sym typeface="Agrandir Tight Bold"/>
              </a:rPr>
              <a:t>Activity #1: Where PRESSURE  Lives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5E17B92E-8512-E032-DD8C-32022066A5F2}"/>
              </a:ext>
            </a:extLst>
          </p:cNvPr>
          <p:cNvSpPr txBox="1"/>
          <p:nvPr/>
        </p:nvSpPr>
        <p:spPr>
          <a:xfrm>
            <a:off x="225693" y="8945936"/>
            <a:ext cx="4932651" cy="6186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48"/>
              </a:lnSpc>
              <a:spcBef>
                <a:spcPct val="0"/>
              </a:spcBef>
            </a:pPr>
            <a:r>
              <a:rPr lang="en-US" sz="3897" b="1" u="none" strike="noStrike" spc="167" dirty="0">
                <a:solidFill>
                  <a:srgbClr val="FFFFFF"/>
                </a:solidFill>
                <a:latin typeface="Kabel Ultra-Bold"/>
                <a:ea typeface="Kabel Ultra-Bold"/>
                <a:cs typeface="Kabel Ultra-Bold"/>
                <a:sym typeface="Kabel Ultra-Bold"/>
              </a:rPr>
              <a:t>#AfterschoolSYM2026</a:t>
            </a:r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5CF4D8CC-FE50-C7E1-1900-85A943BB8C56}"/>
              </a:ext>
            </a:extLst>
          </p:cNvPr>
          <p:cNvSpPr/>
          <p:nvPr/>
        </p:nvSpPr>
        <p:spPr>
          <a:xfrm>
            <a:off x="219639" y="307470"/>
            <a:ext cx="4744161" cy="5930552"/>
          </a:xfrm>
          <a:custGeom>
            <a:avLst/>
            <a:gdLst/>
            <a:ahLst/>
            <a:cxnLst/>
            <a:rect l="l" t="t" r="r" b="b"/>
            <a:pathLst>
              <a:path w="4744161" h="5930552">
                <a:moveTo>
                  <a:pt x="0" y="0"/>
                </a:moveTo>
                <a:lnTo>
                  <a:pt x="4744161" y="0"/>
                </a:lnTo>
                <a:lnTo>
                  <a:pt x="4744161" y="5930552"/>
                </a:lnTo>
                <a:lnTo>
                  <a:pt x="0" y="59305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BFCD7D48-7F79-6E0D-977E-A797FFC78338}"/>
              </a:ext>
            </a:extLst>
          </p:cNvPr>
          <p:cNvSpPr txBox="1"/>
          <p:nvPr/>
        </p:nvSpPr>
        <p:spPr>
          <a:xfrm>
            <a:off x="236433" y="7442064"/>
            <a:ext cx="4828326" cy="403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594"/>
              </a:lnSpc>
              <a:spcBef>
                <a:spcPct val="0"/>
              </a:spcBef>
            </a:pPr>
            <a:r>
              <a:rPr lang="en-US" sz="2495" b="1" u="none" strike="noStrike" spc="174">
                <a:solidFill>
                  <a:srgbClr val="FFFFFF"/>
                </a:solidFill>
                <a:latin typeface="Agrandir Tight Bold"/>
                <a:ea typeface="Agrandir Tight Bold"/>
                <a:cs typeface="Agrandir Tight Bold"/>
                <a:sym typeface="Agrandir Tight Bold"/>
              </a:rPr>
              <a:t>Prime Time Palm Beach County </a:t>
            </a: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1E3535E5-DF1A-9A79-7467-E404E6E98766}"/>
              </a:ext>
            </a:extLst>
          </p:cNvPr>
          <p:cNvSpPr txBox="1"/>
          <p:nvPr/>
        </p:nvSpPr>
        <p:spPr>
          <a:xfrm>
            <a:off x="-274629" y="7807133"/>
            <a:ext cx="5850450" cy="433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12"/>
              </a:lnSpc>
              <a:spcBef>
                <a:spcPct val="0"/>
              </a:spcBef>
            </a:pPr>
            <a:r>
              <a:rPr lang="en-US" sz="2608" b="1" u="none" strike="noStrike" spc="182" dirty="0">
                <a:solidFill>
                  <a:srgbClr val="FFFFFF"/>
                </a:solidFill>
                <a:latin typeface="Agrandir Tight Bold"/>
                <a:ea typeface="Agrandir Tight Bold"/>
                <a:cs typeface="Agrandir Tight Bold"/>
                <a:sym typeface="Agrandir Tight Bold"/>
              </a:rPr>
              <a:t>Afterschool Symposium 2026</a:t>
            </a: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53E031DB-3CFC-E234-5CC2-070B0A1462DE}"/>
              </a:ext>
            </a:extLst>
          </p:cNvPr>
          <p:cNvSpPr txBox="1"/>
          <p:nvPr/>
        </p:nvSpPr>
        <p:spPr>
          <a:xfrm>
            <a:off x="-274629" y="6999570"/>
            <a:ext cx="5850450" cy="458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88"/>
              </a:lnSpc>
              <a:spcBef>
                <a:spcPct val="0"/>
              </a:spcBef>
            </a:pPr>
            <a:r>
              <a:rPr lang="en-US" sz="2833" b="1" u="none" strike="noStrike" spc="121">
                <a:solidFill>
                  <a:srgbClr val="FFFFFF"/>
                </a:solidFill>
                <a:latin typeface="Kabel Ultra-Bold"/>
                <a:ea typeface="Kabel Ultra-Bold"/>
                <a:cs typeface="Kabel Ultra-Bold"/>
                <a:sym typeface="Kabel Ultra-Bold"/>
              </a:rPr>
              <a:t>25 Years of Afterschool Excellence</a:t>
            </a: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2298E0DF-2B49-FE29-BD7E-56D53E36C7D1}"/>
              </a:ext>
            </a:extLst>
          </p:cNvPr>
          <p:cNvSpPr txBox="1"/>
          <p:nvPr/>
        </p:nvSpPr>
        <p:spPr>
          <a:xfrm>
            <a:off x="236433" y="6238022"/>
            <a:ext cx="4982898" cy="866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91"/>
              </a:lnSpc>
              <a:spcBef>
                <a:spcPct val="0"/>
              </a:spcBef>
            </a:pPr>
            <a:r>
              <a:rPr lang="en-US" sz="5405" b="1" u="none" strike="noStrike" spc="232">
                <a:solidFill>
                  <a:srgbClr val="FFFFFF"/>
                </a:solidFill>
                <a:latin typeface="Kabel Ultra-Bold"/>
                <a:ea typeface="Kabel Ultra-Bold"/>
                <a:cs typeface="Kabel Ultra-Bold"/>
                <a:sym typeface="Kabel Ultra-Bold"/>
              </a:rPr>
              <a:t>Lighting the Way: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4D1D60-F45D-1D31-3E93-24F7EFECD37C}"/>
              </a:ext>
            </a:extLst>
          </p:cNvPr>
          <p:cNvSpPr txBox="1"/>
          <p:nvPr/>
        </p:nvSpPr>
        <p:spPr>
          <a:xfrm>
            <a:off x="5730393" y="2327344"/>
            <a:ext cx="7971959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dirty="0"/>
              <a:t>1. What does pressure look like here? (What’s actually happening?)</a:t>
            </a:r>
          </a:p>
          <a:p>
            <a:pPr algn="just"/>
            <a:endParaRPr lang="en-US" sz="4000" dirty="0"/>
          </a:p>
          <a:p>
            <a:pPr algn="just"/>
            <a:r>
              <a:rPr lang="en-US" sz="4000" dirty="0"/>
              <a:t>2. How do you typically respond in that moment? (Be honest, not ideal) </a:t>
            </a:r>
          </a:p>
          <a:p>
            <a:pPr algn="just"/>
            <a:endParaRPr lang="en-US" sz="4000" dirty="0"/>
          </a:p>
          <a:p>
            <a:pPr algn="just"/>
            <a:r>
              <a:rPr lang="en-US" sz="4000" dirty="0"/>
              <a:t>3. How do you want to respond instead? (If you had full control of your leadership capacity)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851C3BA-0A6C-F024-4AF7-767D1B15E7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51851" y="1963079"/>
            <a:ext cx="2238479" cy="14936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1903C8-B79F-FA7D-42CD-3169B3FE7A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51851" y="3859947"/>
            <a:ext cx="2274690" cy="151506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39CC841-B2D2-A454-EA81-374D9ECBB5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51851" y="5924203"/>
            <a:ext cx="2274690" cy="151786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D398A13-DBE4-702D-E333-AE36AAE4B7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28742" y="7845233"/>
            <a:ext cx="2097799" cy="149369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49B68F1-7958-9CB3-5CE3-202217A238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88096" y="138023"/>
            <a:ext cx="1879084" cy="125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078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BA2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F75EE3-231C-5DB7-F16D-59E29306AE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E53FB96D-55D0-F271-561E-853CCF42E639}"/>
              </a:ext>
            </a:extLst>
          </p:cNvPr>
          <p:cNvGrpSpPr/>
          <p:nvPr/>
        </p:nvGrpSpPr>
        <p:grpSpPr>
          <a:xfrm>
            <a:off x="5169086" y="298596"/>
            <a:ext cx="12782198" cy="9782355"/>
            <a:chOff x="0" y="0"/>
            <a:chExt cx="3719573" cy="2653668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252B2C7D-E214-3C20-A61A-4923E5C103B2}"/>
                </a:ext>
              </a:extLst>
            </p:cNvPr>
            <p:cNvSpPr/>
            <p:nvPr/>
          </p:nvSpPr>
          <p:spPr>
            <a:xfrm>
              <a:off x="0" y="0"/>
              <a:ext cx="3719573" cy="2653668"/>
            </a:xfrm>
            <a:custGeom>
              <a:avLst/>
              <a:gdLst/>
              <a:ahLst/>
              <a:cxnLst/>
              <a:rect l="l" t="t" r="r" b="b"/>
              <a:pathLst>
                <a:path w="3719573" h="2653668">
                  <a:moveTo>
                    <a:pt x="23024" y="0"/>
                  </a:moveTo>
                  <a:lnTo>
                    <a:pt x="3696549" y="0"/>
                  </a:lnTo>
                  <a:cubicBezTo>
                    <a:pt x="3709265" y="0"/>
                    <a:pt x="3719573" y="10308"/>
                    <a:pt x="3719573" y="23024"/>
                  </a:cubicBezTo>
                  <a:lnTo>
                    <a:pt x="3719573" y="2630644"/>
                  </a:lnTo>
                  <a:cubicBezTo>
                    <a:pt x="3719573" y="2636750"/>
                    <a:pt x="3717147" y="2642607"/>
                    <a:pt x="3712830" y="2646924"/>
                  </a:cubicBezTo>
                  <a:cubicBezTo>
                    <a:pt x="3708512" y="2651242"/>
                    <a:pt x="3702655" y="2653668"/>
                    <a:pt x="3696549" y="2653668"/>
                  </a:cubicBezTo>
                  <a:lnTo>
                    <a:pt x="23024" y="2653668"/>
                  </a:lnTo>
                  <a:cubicBezTo>
                    <a:pt x="10308" y="2653668"/>
                    <a:pt x="0" y="2643360"/>
                    <a:pt x="0" y="2630644"/>
                  </a:cubicBezTo>
                  <a:lnTo>
                    <a:pt x="0" y="23024"/>
                  </a:lnTo>
                  <a:cubicBezTo>
                    <a:pt x="0" y="16918"/>
                    <a:pt x="2426" y="11061"/>
                    <a:pt x="6744" y="6744"/>
                  </a:cubicBezTo>
                  <a:cubicBezTo>
                    <a:pt x="11061" y="2426"/>
                    <a:pt x="16918" y="0"/>
                    <a:pt x="2302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A25C9C52-4B23-0A84-BEDA-C26EB3224A33}"/>
                </a:ext>
              </a:extLst>
            </p:cNvPr>
            <p:cNvSpPr txBox="1"/>
            <p:nvPr/>
          </p:nvSpPr>
          <p:spPr>
            <a:xfrm>
              <a:off x="0" y="9525"/>
              <a:ext cx="3719573" cy="26441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23"/>
                </a:lnSpc>
              </a:pPr>
              <a:endParaRPr/>
            </a:p>
          </p:txBody>
        </p:sp>
      </p:grpSp>
      <p:sp>
        <p:nvSpPr>
          <p:cNvPr id="12" name="TextBox 12">
            <a:extLst>
              <a:ext uri="{FF2B5EF4-FFF2-40B4-BE49-F238E27FC236}">
                <a16:creationId xmlns:a16="http://schemas.microsoft.com/office/drawing/2014/main" id="{1A0BCE71-60A8-6998-7508-90A980FE5618}"/>
              </a:ext>
            </a:extLst>
          </p:cNvPr>
          <p:cNvSpPr txBox="1"/>
          <p:nvPr/>
        </p:nvSpPr>
        <p:spPr>
          <a:xfrm>
            <a:off x="7582140" y="276669"/>
            <a:ext cx="9100382" cy="1410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2349"/>
              </a:lnSpc>
              <a:spcBef>
                <a:spcPct val="0"/>
              </a:spcBef>
            </a:pPr>
            <a:r>
              <a:rPr lang="en-US" sz="6600" b="1" u="none" strike="noStrike" spc="280" dirty="0">
                <a:solidFill>
                  <a:schemeClr val="tx1">
                    <a:lumMod val="95000"/>
                    <a:lumOff val="5000"/>
                  </a:schemeClr>
                </a:solidFill>
                <a:latin typeface="Agrandir Tight Bold"/>
                <a:ea typeface="Agrandir Tight Bold"/>
                <a:cs typeface="Agrandir Tight Bold"/>
                <a:sym typeface="Agrandir Tight Bold"/>
              </a:rPr>
              <a:t>Dr. Shawn Ginwright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3C2F89A6-C24C-85F1-5386-9BE2E9220FA8}"/>
              </a:ext>
            </a:extLst>
          </p:cNvPr>
          <p:cNvSpPr txBox="1"/>
          <p:nvPr/>
        </p:nvSpPr>
        <p:spPr>
          <a:xfrm>
            <a:off x="225693" y="8945936"/>
            <a:ext cx="4932651" cy="6186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48"/>
              </a:lnSpc>
              <a:spcBef>
                <a:spcPct val="0"/>
              </a:spcBef>
            </a:pPr>
            <a:r>
              <a:rPr lang="en-US" sz="3897" b="1" u="none" strike="noStrike" spc="167" dirty="0">
                <a:solidFill>
                  <a:srgbClr val="FFFFFF"/>
                </a:solidFill>
                <a:latin typeface="Kabel Ultra-Bold"/>
                <a:ea typeface="Kabel Ultra-Bold"/>
                <a:cs typeface="Kabel Ultra-Bold"/>
                <a:sym typeface="Kabel Ultra-Bold"/>
              </a:rPr>
              <a:t>#AfterschoolSYM2026</a:t>
            </a:r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20B40E27-66F7-9FC0-5978-2F25C5648298}"/>
              </a:ext>
            </a:extLst>
          </p:cNvPr>
          <p:cNvSpPr/>
          <p:nvPr/>
        </p:nvSpPr>
        <p:spPr>
          <a:xfrm>
            <a:off x="236433" y="545583"/>
            <a:ext cx="4744161" cy="5930552"/>
          </a:xfrm>
          <a:custGeom>
            <a:avLst/>
            <a:gdLst/>
            <a:ahLst/>
            <a:cxnLst/>
            <a:rect l="l" t="t" r="r" b="b"/>
            <a:pathLst>
              <a:path w="4744161" h="5930552">
                <a:moveTo>
                  <a:pt x="0" y="0"/>
                </a:moveTo>
                <a:lnTo>
                  <a:pt x="4744161" y="0"/>
                </a:lnTo>
                <a:lnTo>
                  <a:pt x="4744161" y="5930552"/>
                </a:lnTo>
                <a:lnTo>
                  <a:pt x="0" y="59305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61B5C47C-DDB1-0480-6DCB-DA6D4D6E77C8}"/>
              </a:ext>
            </a:extLst>
          </p:cNvPr>
          <p:cNvSpPr txBox="1"/>
          <p:nvPr/>
        </p:nvSpPr>
        <p:spPr>
          <a:xfrm>
            <a:off x="236433" y="7442064"/>
            <a:ext cx="4828326" cy="318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594"/>
              </a:lnSpc>
              <a:spcBef>
                <a:spcPct val="0"/>
              </a:spcBef>
            </a:pPr>
            <a:r>
              <a:rPr lang="en-US" sz="2000" b="1" u="none" strike="noStrike" spc="174" dirty="0">
                <a:solidFill>
                  <a:srgbClr val="FFFFFF"/>
                </a:solidFill>
                <a:latin typeface="Agrandir Tight Bold"/>
                <a:ea typeface="Agrandir Tight Bold"/>
                <a:cs typeface="Agrandir Tight Bold"/>
                <a:sym typeface="Agrandir Tight Bold"/>
              </a:rPr>
              <a:t>Prime Time Palm Beach County </a:t>
            </a: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6B66C569-F508-35E0-B827-51AC89A62491}"/>
              </a:ext>
            </a:extLst>
          </p:cNvPr>
          <p:cNvSpPr txBox="1"/>
          <p:nvPr/>
        </p:nvSpPr>
        <p:spPr>
          <a:xfrm>
            <a:off x="225693" y="7816749"/>
            <a:ext cx="4828326" cy="3286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712"/>
              </a:lnSpc>
              <a:spcBef>
                <a:spcPct val="0"/>
              </a:spcBef>
            </a:pPr>
            <a:r>
              <a:rPr lang="en-US" sz="2000" b="1" u="none" strike="noStrike" spc="182" dirty="0">
                <a:solidFill>
                  <a:srgbClr val="FFFFFF"/>
                </a:solidFill>
                <a:latin typeface="Agrandir Tight Bold"/>
                <a:ea typeface="Agrandir Tight Bold"/>
                <a:cs typeface="Agrandir Tight Bold"/>
                <a:sym typeface="Agrandir Tight Bold"/>
              </a:rPr>
              <a:t>Afterschool Symposium 2026</a:t>
            </a: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1862AA4B-FCDC-E088-7035-2FD23AD573EF}"/>
              </a:ext>
            </a:extLst>
          </p:cNvPr>
          <p:cNvSpPr txBox="1"/>
          <p:nvPr/>
        </p:nvSpPr>
        <p:spPr>
          <a:xfrm>
            <a:off x="225691" y="6999570"/>
            <a:ext cx="5350129" cy="380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088"/>
              </a:lnSpc>
              <a:spcBef>
                <a:spcPct val="0"/>
              </a:spcBef>
            </a:pPr>
            <a:r>
              <a:rPr lang="en-US" sz="2400" b="1" u="none" strike="noStrike" spc="121" dirty="0">
                <a:solidFill>
                  <a:srgbClr val="FFFFFF"/>
                </a:solidFill>
                <a:latin typeface="Kabel Ultra-Bold"/>
                <a:ea typeface="Kabel Ultra-Bold"/>
                <a:cs typeface="Kabel Ultra-Bold"/>
                <a:sym typeface="Kabel Ultra-Bold"/>
              </a:rPr>
              <a:t>25 Years of Afterschool Excellence</a:t>
            </a: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F9EA506A-22C7-4734-BD16-39F5F788EA0D}"/>
              </a:ext>
            </a:extLst>
          </p:cNvPr>
          <p:cNvSpPr txBox="1"/>
          <p:nvPr/>
        </p:nvSpPr>
        <p:spPr>
          <a:xfrm>
            <a:off x="236433" y="6238022"/>
            <a:ext cx="4982898" cy="866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91"/>
              </a:lnSpc>
              <a:spcBef>
                <a:spcPct val="0"/>
              </a:spcBef>
            </a:pPr>
            <a:r>
              <a:rPr lang="en-US" sz="5405" b="1" u="none" strike="noStrike" spc="232" dirty="0">
                <a:solidFill>
                  <a:srgbClr val="FFFFFF"/>
                </a:solidFill>
                <a:latin typeface="Kabel Ultra-Bold"/>
                <a:ea typeface="Kabel Ultra-Bold"/>
                <a:cs typeface="Kabel Ultra-Bold"/>
                <a:sym typeface="Kabel Ultra-Bold"/>
              </a:rPr>
              <a:t>Lighting the Way: </a:t>
            </a:r>
          </a:p>
        </p:txBody>
      </p:sp>
      <p:sp>
        <p:nvSpPr>
          <p:cNvPr id="30" name="TextBox 6">
            <a:extLst>
              <a:ext uri="{FF2B5EF4-FFF2-40B4-BE49-F238E27FC236}">
                <a16:creationId xmlns:a16="http://schemas.microsoft.com/office/drawing/2014/main" id="{69CB4B22-C987-312F-8F59-7CB2FA8194B5}"/>
              </a:ext>
            </a:extLst>
          </p:cNvPr>
          <p:cNvSpPr txBox="1"/>
          <p:nvPr/>
        </p:nvSpPr>
        <p:spPr>
          <a:xfrm>
            <a:off x="5544509" y="2717604"/>
            <a:ext cx="7091926" cy="55886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3200" spc="37" dirty="0">
                <a:latin typeface="Agrandir Tight"/>
                <a:ea typeface="Agrandir Tight"/>
                <a:cs typeface="Agrandir Tight"/>
                <a:sym typeface="Agrandir Tight"/>
              </a:rPr>
              <a:t>Created as a response to trauma-informed approaches.</a:t>
            </a:r>
          </a:p>
          <a:p>
            <a:pPr algn="l"/>
            <a:endParaRPr lang="en-US" sz="3200" b="1" spc="37" dirty="0">
              <a:latin typeface="Agrandir Tight"/>
              <a:ea typeface="Agrandir Tight"/>
              <a:cs typeface="Agrandir Tight"/>
              <a:sym typeface="Agrandir Tight"/>
            </a:endParaRPr>
          </a:p>
          <a:p>
            <a:pPr algn="l">
              <a:lnSpc>
                <a:spcPct val="150000"/>
              </a:lnSpc>
            </a:pPr>
            <a:r>
              <a:rPr lang="en-US" sz="3200" b="1" spc="37" dirty="0">
                <a:latin typeface="Agrandir Tight"/>
                <a:ea typeface="Agrandir Tight"/>
                <a:cs typeface="Agrandir Tight"/>
                <a:sym typeface="Agrandir Tight"/>
              </a:rPr>
              <a:t>Distinction in simple terms:</a:t>
            </a:r>
          </a:p>
          <a:p>
            <a:pPr algn="l">
              <a:lnSpc>
                <a:spcPct val="150000"/>
              </a:lnSpc>
            </a:pPr>
            <a:r>
              <a:rPr lang="en-US" sz="3200" b="1" spc="37" dirty="0">
                <a:latin typeface="Agrandir Tight"/>
                <a:ea typeface="Agrandir Tight"/>
                <a:cs typeface="Agrandir Tight"/>
                <a:sym typeface="Agrandir Tight"/>
              </a:rPr>
              <a:t>Trauma-informed → asks</a:t>
            </a:r>
            <a:r>
              <a:rPr lang="en-US" sz="3200" spc="37" dirty="0">
                <a:latin typeface="Agrandir Tight"/>
                <a:ea typeface="Agrandir Tight"/>
                <a:cs typeface="Agrandir Tight"/>
                <a:sym typeface="Agrandir Tight"/>
              </a:rPr>
              <a:t>: “What happened to you?”</a:t>
            </a:r>
          </a:p>
          <a:p>
            <a:pPr algn="l">
              <a:lnSpc>
                <a:spcPct val="150000"/>
              </a:lnSpc>
            </a:pPr>
            <a:r>
              <a:rPr lang="en-US" sz="3200" b="1" spc="37" dirty="0">
                <a:latin typeface="Agrandir Tight"/>
                <a:ea typeface="Agrandir Tight"/>
                <a:cs typeface="Agrandir Tight"/>
                <a:sym typeface="Agrandir Tight"/>
              </a:rPr>
              <a:t>Healing-centered → asks</a:t>
            </a:r>
            <a:r>
              <a:rPr lang="en-US" sz="3200" spc="37" dirty="0">
                <a:latin typeface="Agrandir Tight"/>
                <a:ea typeface="Agrandir Tight"/>
                <a:cs typeface="Agrandir Tight"/>
                <a:sym typeface="Agrandir Tight"/>
              </a:rPr>
              <a:t>: “What’s right with you, and how do we build from that?”</a:t>
            </a:r>
          </a:p>
        </p:txBody>
      </p:sp>
      <p:sp>
        <p:nvSpPr>
          <p:cNvPr id="32" name="TextBox 7">
            <a:extLst>
              <a:ext uri="{FF2B5EF4-FFF2-40B4-BE49-F238E27FC236}">
                <a16:creationId xmlns:a16="http://schemas.microsoft.com/office/drawing/2014/main" id="{F2F8EC97-0EC4-81B6-EF85-6121B157CF8A}"/>
              </a:ext>
            </a:extLst>
          </p:cNvPr>
          <p:cNvSpPr txBox="1"/>
          <p:nvPr/>
        </p:nvSpPr>
        <p:spPr>
          <a:xfrm>
            <a:off x="8368272" y="1642273"/>
            <a:ext cx="6674264" cy="5965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217"/>
              </a:lnSpc>
            </a:pPr>
            <a:r>
              <a:rPr lang="en-US" sz="2800" b="1" spc="271" dirty="0">
                <a:latin typeface="Agrandir Tight Bold"/>
                <a:ea typeface="Agrandir Tight Bold"/>
                <a:cs typeface="Agrandir Tight Bold"/>
                <a:sym typeface="Agrandir Tight Bold"/>
              </a:rPr>
              <a:t>HEALING-CENTERED ENGAGEMENT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F129E8-23D6-A8CF-16EE-CB4C185F3E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528" y="298596"/>
            <a:ext cx="2141071" cy="14310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CE177E-D007-E4CA-6E86-924CD3A034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39088" y="3318931"/>
            <a:ext cx="4214988" cy="523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690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86000" y="457200"/>
            <a:ext cx="13716000" cy="8929577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1191" t="-658" r="-8509" b="-58975"/>
            </a:stretch>
          </a:blipFill>
        </p:spPr>
        <p:txBody>
          <a:bodyPr/>
          <a:lstStyle/>
          <a:p>
            <a:endParaRPr lang="en-US" sz="2531"/>
          </a:p>
        </p:txBody>
      </p:sp>
      <p:grpSp>
        <p:nvGrpSpPr>
          <p:cNvPr id="3" name="Group 3"/>
          <p:cNvGrpSpPr/>
          <p:nvPr/>
        </p:nvGrpSpPr>
        <p:grpSpPr>
          <a:xfrm>
            <a:off x="2790131" y="3085223"/>
            <a:ext cx="4200390" cy="3168572"/>
            <a:chOff x="0" y="0"/>
            <a:chExt cx="1407380" cy="106166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407380" cy="1061660"/>
            </a:xfrm>
            <a:custGeom>
              <a:avLst/>
              <a:gdLst/>
              <a:ahLst/>
              <a:cxnLst/>
              <a:rect l="l" t="t" r="r" b="b"/>
              <a:pathLst>
                <a:path w="1407380" h="1061660">
                  <a:moveTo>
                    <a:pt x="41471" y="0"/>
                  </a:moveTo>
                  <a:lnTo>
                    <a:pt x="1365910" y="0"/>
                  </a:lnTo>
                  <a:cubicBezTo>
                    <a:pt x="1376908" y="0"/>
                    <a:pt x="1387456" y="4369"/>
                    <a:pt x="1395234" y="12146"/>
                  </a:cubicBezTo>
                  <a:cubicBezTo>
                    <a:pt x="1403011" y="19924"/>
                    <a:pt x="1407380" y="30472"/>
                    <a:pt x="1407380" y="41471"/>
                  </a:cubicBezTo>
                  <a:lnTo>
                    <a:pt x="1407380" y="1020189"/>
                  </a:lnTo>
                  <a:cubicBezTo>
                    <a:pt x="1407380" y="1031188"/>
                    <a:pt x="1403011" y="1041736"/>
                    <a:pt x="1395234" y="1049514"/>
                  </a:cubicBezTo>
                  <a:cubicBezTo>
                    <a:pt x="1387456" y="1057291"/>
                    <a:pt x="1376908" y="1061660"/>
                    <a:pt x="1365910" y="1061660"/>
                  </a:cubicBezTo>
                  <a:lnTo>
                    <a:pt x="41471" y="1061660"/>
                  </a:lnTo>
                  <a:cubicBezTo>
                    <a:pt x="30472" y="1061660"/>
                    <a:pt x="19924" y="1057291"/>
                    <a:pt x="12146" y="1049514"/>
                  </a:cubicBezTo>
                  <a:cubicBezTo>
                    <a:pt x="4369" y="1041736"/>
                    <a:pt x="0" y="1031188"/>
                    <a:pt x="0" y="1020189"/>
                  </a:cubicBezTo>
                  <a:lnTo>
                    <a:pt x="0" y="41471"/>
                  </a:lnTo>
                  <a:cubicBezTo>
                    <a:pt x="0" y="30472"/>
                    <a:pt x="4369" y="19924"/>
                    <a:pt x="12146" y="12146"/>
                  </a:cubicBezTo>
                  <a:cubicBezTo>
                    <a:pt x="19924" y="4369"/>
                    <a:pt x="30472" y="0"/>
                    <a:pt x="4147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03B6B6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 sz="2531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4834938" y="900223"/>
            <a:ext cx="8618124" cy="1731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4500" b="1" dirty="0">
                <a:solidFill>
                  <a:srgbClr val="050707"/>
                </a:solidFill>
                <a:latin typeface="Raleway Bold"/>
                <a:ea typeface="Raleway Bold"/>
                <a:cs typeface="Raleway Bold"/>
                <a:sym typeface="Raleway Bold"/>
              </a:rPr>
              <a:t>THE 5 CORE ELEMENTS OF HEALING-CENTERED ENGAGEMENT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7436894" y="3085223"/>
            <a:ext cx="3974072" cy="3168572"/>
            <a:chOff x="0" y="0"/>
            <a:chExt cx="1331550" cy="106166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31551" cy="1061660"/>
            </a:xfrm>
            <a:custGeom>
              <a:avLst/>
              <a:gdLst/>
              <a:ahLst/>
              <a:cxnLst/>
              <a:rect l="l" t="t" r="r" b="b"/>
              <a:pathLst>
                <a:path w="1331551" h="1061660">
                  <a:moveTo>
                    <a:pt x="43832" y="0"/>
                  </a:moveTo>
                  <a:lnTo>
                    <a:pt x="1287718" y="0"/>
                  </a:lnTo>
                  <a:cubicBezTo>
                    <a:pt x="1299343" y="0"/>
                    <a:pt x="1310492" y="4618"/>
                    <a:pt x="1318712" y="12838"/>
                  </a:cubicBezTo>
                  <a:cubicBezTo>
                    <a:pt x="1326932" y="21058"/>
                    <a:pt x="1331551" y="32207"/>
                    <a:pt x="1331551" y="43832"/>
                  </a:cubicBezTo>
                  <a:lnTo>
                    <a:pt x="1331551" y="1017828"/>
                  </a:lnTo>
                  <a:cubicBezTo>
                    <a:pt x="1331551" y="1029453"/>
                    <a:pt x="1326932" y="1040602"/>
                    <a:pt x="1318712" y="1048822"/>
                  </a:cubicBezTo>
                  <a:cubicBezTo>
                    <a:pt x="1310492" y="1057042"/>
                    <a:pt x="1299343" y="1061660"/>
                    <a:pt x="1287718" y="1061660"/>
                  </a:cubicBezTo>
                  <a:lnTo>
                    <a:pt x="43832" y="1061660"/>
                  </a:lnTo>
                  <a:cubicBezTo>
                    <a:pt x="32207" y="1061660"/>
                    <a:pt x="21058" y="1057042"/>
                    <a:pt x="12838" y="1048822"/>
                  </a:cubicBezTo>
                  <a:cubicBezTo>
                    <a:pt x="4618" y="1040602"/>
                    <a:pt x="0" y="1029453"/>
                    <a:pt x="0" y="1017828"/>
                  </a:cubicBezTo>
                  <a:lnTo>
                    <a:pt x="0" y="43832"/>
                  </a:lnTo>
                  <a:cubicBezTo>
                    <a:pt x="0" y="32207"/>
                    <a:pt x="4618" y="21058"/>
                    <a:pt x="12838" y="12838"/>
                  </a:cubicBezTo>
                  <a:cubicBezTo>
                    <a:pt x="21058" y="4618"/>
                    <a:pt x="32207" y="0"/>
                    <a:pt x="43832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03B6B6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 sz="2531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554733" y="3069883"/>
            <a:ext cx="4056370" cy="3168572"/>
            <a:chOff x="0" y="0"/>
            <a:chExt cx="1359125" cy="106166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59125" cy="1061660"/>
            </a:xfrm>
            <a:custGeom>
              <a:avLst/>
              <a:gdLst/>
              <a:ahLst/>
              <a:cxnLst/>
              <a:rect l="l" t="t" r="r" b="b"/>
              <a:pathLst>
                <a:path w="1359125" h="1061660">
                  <a:moveTo>
                    <a:pt x="42943" y="0"/>
                  </a:moveTo>
                  <a:lnTo>
                    <a:pt x="1316182" y="0"/>
                  </a:lnTo>
                  <a:cubicBezTo>
                    <a:pt x="1339899" y="0"/>
                    <a:pt x="1359125" y="19226"/>
                    <a:pt x="1359125" y="42943"/>
                  </a:cubicBezTo>
                  <a:lnTo>
                    <a:pt x="1359125" y="1018717"/>
                  </a:lnTo>
                  <a:cubicBezTo>
                    <a:pt x="1359125" y="1030106"/>
                    <a:pt x="1354601" y="1041029"/>
                    <a:pt x="1346547" y="1049082"/>
                  </a:cubicBezTo>
                  <a:cubicBezTo>
                    <a:pt x="1338494" y="1057136"/>
                    <a:pt x="1327571" y="1061660"/>
                    <a:pt x="1316182" y="1061660"/>
                  </a:cubicBezTo>
                  <a:lnTo>
                    <a:pt x="42943" y="1061660"/>
                  </a:lnTo>
                  <a:cubicBezTo>
                    <a:pt x="19226" y="1061660"/>
                    <a:pt x="0" y="1042434"/>
                    <a:pt x="0" y="1018717"/>
                  </a:cubicBezTo>
                  <a:lnTo>
                    <a:pt x="0" y="42943"/>
                  </a:lnTo>
                  <a:cubicBezTo>
                    <a:pt x="0" y="31554"/>
                    <a:pt x="4524" y="20631"/>
                    <a:pt x="12578" y="12578"/>
                  </a:cubicBezTo>
                  <a:cubicBezTo>
                    <a:pt x="20631" y="4524"/>
                    <a:pt x="31554" y="0"/>
                    <a:pt x="42943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03B6B6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 sz="2531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4562592" y="6762788"/>
            <a:ext cx="4373000" cy="3267595"/>
            <a:chOff x="0" y="0"/>
            <a:chExt cx="1465215" cy="109483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465215" cy="1094838"/>
            </a:xfrm>
            <a:custGeom>
              <a:avLst/>
              <a:gdLst/>
              <a:ahLst/>
              <a:cxnLst/>
              <a:rect l="l" t="t" r="r" b="b"/>
              <a:pathLst>
                <a:path w="1465215" h="1094838">
                  <a:moveTo>
                    <a:pt x="39834" y="0"/>
                  </a:moveTo>
                  <a:lnTo>
                    <a:pt x="1425381" y="0"/>
                  </a:lnTo>
                  <a:cubicBezTo>
                    <a:pt x="1447381" y="0"/>
                    <a:pt x="1465215" y="17834"/>
                    <a:pt x="1465215" y="39834"/>
                  </a:cubicBezTo>
                  <a:lnTo>
                    <a:pt x="1465215" y="1055004"/>
                  </a:lnTo>
                  <a:cubicBezTo>
                    <a:pt x="1465215" y="1077004"/>
                    <a:pt x="1447381" y="1094838"/>
                    <a:pt x="1425381" y="1094838"/>
                  </a:cubicBezTo>
                  <a:lnTo>
                    <a:pt x="39834" y="1094838"/>
                  </a:lnTo>
                  <a:cubicBezTo>
                    <a:pt x="17834" y="1094838"/>
                    <a:pt x="0" y="1077004"/>
                    <a:pt x="0" y="1055004"/>
                  </a:cubicBezTo>
                  <a:lnTo>
                    <a:pt x="0" y="39834"/>
                  </a:lnTo>
                  <a:cubicBezTo>
                    <a:pt x="0" y="17834"/>
                    <a:pt x="17834" y="0"/>
                    <a:pt x="3983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03B6B6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 sz="2531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356761" y="6762788"/>
            <a:ext cx="5031903" cy="3267595"/>
            <a:chOff x="0" y="0"/>
            <a:chExt cx="1685986" cy="109483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685986" cy="1094838"/>
            </a:xfrm>
            <a:custGeom>
              <a:avLst/>
              <a:gdLst/>
              <a:ahLst/>
              <a:cxnLst/>
              <a:rect l="l" t="t" r="r" b="b"/>
              <a:pathLst>
                <a:path w="1685986" h="1094838">
                  <a:moveTo>
                    <a:pt x="34618" y="0"/>
                  </a:moveTo>
                  <a:lnTo>
                    <a:pt x="1651368" y="0"/>
                  </a:lnTo>
                  <a:cubicBezTo>
                    <a:pt x="1660550" y="0"/>
                    <a:pt x="1669355" y="3647"/>
                    <a:pt x="1675847" y="10139"/>
                  </a:cubicBezTo>
                  <a:cubicBezTo>
                    <a:pt x="1682339" y="16631"/>
                    <a:pt x="1685986" y="25437"/>
                    <a:pt x="1685986" y="34618"/>
                  </a:cubicBezTo>
                  <a:lnTo>
                    <a:pt x="1685986" y="1060221"/>
                  </a:lnTo>
                  <a:cubicBezTo>
                    <a:pt x="1685986" y="1069402"/>
                    <a:pt x="1682339" y="1078207"/>
                    <a:pt x="1675847" y="1084699"/>
                  </a:cubicBezTo>
                  <a:cubicBezTo>
                    <a:pt x="1669355" y="1091191"/>
                    <a:pt x="1660550" y="1094838"/>
                    <a:pt x="1651368" y="1094838"/>
                  </a:cubicBezTo>
                  <a:lnTo>
                    <a:pt x="34618" y="1094838"/>
                  </a:lnTo>
                  <a:cubicBezTo>
                    <a:pt x="25437" y="1094838"/>
                    <a:pt x="16631" y="1091191"/>
                    <a:pt x="10139" y="1084699"/>
                  </a:cubicBezTo>
                  <a:cubicBezTo>
                    <a:pt x="3647" y="1078207"/>
                    <a:pt x="0" y="1069402"/>
                    <a:pt x="0" y="1060221"/>
                  </a:cubicBezTo>
                  <a:lnTo>
                    <a:pt x="0" y="34618"/>
                  </a:lnTo>
                  <a:cubicBezTo>
                    <a:pt x="0" y="25437"/>
                    <a:pt x="3647" y="16631"/>
                    <a:pt x="10139" y="10139"/>
                  </a:cubicBezTo>
                  <a:cubicBezTo>
                    <a:pt x="16631" y="3647"/>
                    <a:pt x="25437" y="0"/>
                    <a:pt x="34618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03B6B6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 sz="2531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2956421" y="3050184"/>
            <a:ext cx="3891165" cy="1030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1"/>
              </a:lnSpc>
            </a:pPr>
            <a:r>
              <a:rPr lang="en-US" sz="30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1. Asset-Driven (Strength-Based)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133026" y="4328075"/>
            <a:ext cx="3654561" cy="962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74"/>
              </a:lnSpc>
            </a:pPr>
            <a:r>
              <a:rPr lang="en-US" sz="224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Focuses on what’s right with people, not just what they’ve been through.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173462" y="3258866"/>
            <a:ext cx="3039871" cy="42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9"/>
              </a:lnSpc>
            </a:pPr>
            <a:r>
              <a:rPr lang="en-US" sz="30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2. Holistic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866689" y="3130552"/>
            <a:ext cx="3528309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9"/>
              </a:lnSpc>
            </a:pPr>
            <a:r>
              <a:rPr lang="en-US" sz="30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3. Culturally Grounded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834938" y="6858090"/>
            <a:ext cx="4100653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9"/>
              </a:lnSpc>
            </a:pPr>
            <a:r>
              <a:rPr lang="en-US" sz="30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4. Collective (Not Just Individual)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641367" y="6858090"/>
            <a:ext cx="4505469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9"/>
              </a:lnSpc>
            </a:pPr>
            <a:r>
              <a:rPr lang="en-US" sz="30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5. Adult &amp; Provider Well-Being</a:t>
            </a:r>
          </a:p>
        </p:txBody>
      </p:sp>
      <p:sp>
        <p:nvSpPr>
          <p:cNvPr id="20" name="Freeform 20"/>
          <p:cNvSpPr/>
          <p:nvPr/>
        </p:nvSpPr>
        <p:spPr>
          <a:xfrm>
            <a:off x="2437862" y="361630"/>
            <a:ext cx="1246081" cy="1246081"/>
          </a:xfrm>
          <a:custGeom>
            <a:avLst/>
            <a:gdLst/>
            <a:ahLst/>
            <a:cxnLst/>
            <a:rect l="l" t="t" r="r" b="b"/>
            <a:pathLst>
              <a:path w="886102" h="886102">
                <a:moveTo>
                  <a:pt x="0" y="0"/>
                </a:moveTo>
                <a:lnTo>
                  <a:pt x="886102" y="0"/>
                </a:lnTo>
                <a:lnTo>
                  <a:pt x="886102" y="886102"/>
                </a:lnTo>
                <a:lnTo>
                  <a:pt x="0" y="88610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2531"/>
          </a:p>
        </p:txBody>
      </p:sp>
      <p:sp>
        <p:nvSpPr>
          <p:cNvPr id="21" name="Freeform 21"/>
          <p:cNvSpPr/>
          <p:nvPr/>
        </p:nvSpPr>
        <p:spPr>
          <a:xfrm>
            <a:off x="14711843" y="8996843"/>
            <a:ext cx="1033540" cy="1033540"/>
          </a:xfrm>
          <a:custGeom>
            <a:avLst/>
            <a:gdLst/>
            <a:ahLst/>
            <a:cxnLst/>
            <a:rect l="l" t="t" r="r" b="b"/>
            <a:pathLst>
              <a:path w="734962" h="734962">
                <a:moveTo>
                  <a:pt x="0" y="0"/>
                </a:moveTo>
                <a:lnTo>
                  <a:pt x="734961" y="0"/>
                </a:lnTo>
                <a:lnTo>
                  <a:pt x="734961" y="734961"/>
                </a:lnTo>
                <a:lnTo>
                  <a:pt x="0" y="73496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2531"/>
          </a:p>
        </p:txBody>
      </p:sp>
      <p:grpSp>
        <p:nvGrpSpPr>
          <p:cNvPr id="22" name="Group 22"/>
          <p:cNvGrpSpPr/>
          <p:nvPr/>
        </p:nvGrpSpPr>
        <p:grpSpPr>
          <a:xfrm rot="-5400000">
            <a:off x="14567489" y="-663966"/>
            <a:ext cx="288707" cy="2276591"/>
            <a:chOff x="0" y="0"/>
            <a:chExt cx="76038" cy="599596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76038" cy="599596"/>
            </a:xfrm>
            <a:custGeom>
              <a:avLst/>
              <a:gdLst/>
              <a:ahLst/>
              <a:cxnLst/>
              <a:rect l="l" t="t" r="r" b="b"/>
              <a:pathLst>
                <a:path w="76038" h="599596">
                  <a:moveTo>
                    <a:pt x="0" y="0"/>
                  </a:moveTo>
                  <a:lnTo>
                    <a:pt x="76038" y="0"/>
                  </a:lnTo>
                  <a:lnTo>
                    <a:pt x="76038" y="599596"/>
                  </a:lnTo>
                  <a:lnTo>
                    <a:pt x="0" y="599596"/>
                  </a:lnTo>
                  <a:close/>
                </a:path>
              </a:pathLst>
            </a:custGeom>
            <a:solidFill>
              <a:srgbClr val="1AC8DB"/>
            </a:solidFill>
          </p:spPr>
          <p:txBody>
            <a:bodyPr/>
            <a:lstStyle/>
            <a:p>
              <a:endParaRPr lang="en-US" sz="2531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28575"/>
              <a:ext cx="76038" cy="628171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756"/>
                </a:lnSpc>
              </a:pPr>
              <a:endParaRPr sz="2531"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7794769" y="4020001"/>
            <a:ext cx="3418567" cy="1924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74"/>
              </a:lnSpc>
            </a:pPr>
            <a:r>
              <a:rPr lang="en-US" sz="224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Recognizes that people are complex → Healing isn’t one-dimensional; leadership must consider the whole person.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1942135" y="4328075"/>
            <a:ext cx="3377417" cy="1282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74"/>
              </a:lnSpc>
            </a:pPr>
            <a:r>
              <a:rPr lang="en-US" sz="224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People feel seen when who they are is acknowledged and valued.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4698764" y="7997429"/>
            <a:ext cx="4100653" cy="1282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74"/>
              </a:lnSpc>
            </a:pPr>
            <a:r>
              <a:rPr lang="en-US" sz="224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Healing happens in relationships, community, and connection, not in isolation.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9513962" y="8037826"/>
            <a:ext cx="4717502" cy="1282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74"/>
              </a:lnSpc>
            </a:pPr>
            <a:r>
              <a:rPr lang="en-US" sz="224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Those who serve others must also be supported and well.</a:t>
            </a:r>
          </a:p>
          <a:p>
            <a:pPr algn="ctr">
              <a:lnSpc>
                <a:spcPts val="2474"/>
              </a:lnSpc>
            </a:pPr>
            <a:r>
              <a:rPr lang="en-US" sz="224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→ You cannot sustain impact if the leader is depleted.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ACE2D2D6-AE14-C217-A367-A8B337930C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021" y="1765844"/>
            <a:ext cx="2139881" cy="143268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85695" y="2437873"/>
            <a:ext cx="8061003" cy="5699364"/>
          </a:xfrm>
          <a:custGeom>
            <a:avLst/>
            <a:gdLst/>
            <a:ahLst/>
            <a:cxnLst/>
            <a:rect l="l" t="t" r="r" b="b"/>
            <a:pathLst>
              <a:path w="5732269" h="4052881">
                <a:moveTo>
                  <a:pt x="0" y="0"/>
                </a:moveTo>
                <a:lnTo>
                  <a:pt x="5732268" y="0"/>
                </a:lnTo>
                <a:lnTo>
                  <a:pt x="5732268" y="4052882"/>
                </a:lnTo>
                <a:lnTo>
                  <a:pt x="0" y="40528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7789" b="-44299"/>
            </a:stretch>
          </a:blipFill>
        </p:spPr>
        <p:txBody>
          <a:bodyPr/>
          <a:lstStyle/>
          <a:p>
            <a:endParaRPr lang="en-US" sz="2531"/>
          </a:p>
        </p:txBody>
      </p:sp>
      <p:sp>
        <p:nvSpPr>
          <p:cNvPr id="3" name="AutoShape 3"/>
          <p:cNvSpPr/>
          <p:nvPr/>
        </p:nvSpPr>
        <p:spPr>
          <a:xfrm>
            <a:off x="9817920" y="270427"/>
            <a:ext cx="7257576" cy="9746145"/>
          </a:xfrm>
          <a:prstGeom prst="rect">
            <a:avLst/>
          </a:prstGeom>
          <a:solidFill>
            <a:srgbClr val="1AC8DB"/>
          </a:solidFill>
        </p:spPr>
        <p:txBody>
          <a:bodyPr/>
          <a:lstStyle/>
          <a:p>
            <a:endParaRPr lang="en-US" sz="2531" dirty="0"/>
          </a:p>
        </p:txBody>
      </p:sp>
      <p:sp>
        <p:nvSpPr>
          <p:cNvPr id="4" name="TextBox 4"/>
          <p:cNvSpPr txBox="1"/>
          <p:nvPr/>
        </p:nvSpPr>
        <p:spPr>
          <a:xfrm>
            <a:off x="10285368" y="5020192"/>
            <a:ext cx="6322679" cy="33855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400" spc="188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Rarely are you asked…</a:t>
            </a:r>
          </a:p>
          <a:p>
            <a:pPr algn="ctr"/>
            <a:r>
              <a:rPr lang="en-US" sz="4400" spc="188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“What is this work requiring from you, and what is it taking from you?”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704613" y="773748"/>
            <a:ext cx="5228276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4000" b="1" spc="207" dirty="0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rPr>
              <a:t>IN THE WORK THAT YOU DO…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631714" y="2941114"/>
            <a:ext cx="5374073" cy="13781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4478" b="1" spc="89" dirty="0">
                <a:solidFill>
                  <a:srgbClr val="FFFFFF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You are constantly pouring into others.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99FBD1-14AA-7616-14A9-FE028BB7F6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695" y="507040"/>
            <a:ext cx="2141071" cy="143109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86000" y="277091"/>
            <a:ext cx="13603132" cy="9545782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499"/>
            </a:stretch>
          </a:blipFill>
        </p:spPr>
        <p:txBody>
          <a:bodyPr/>
          <a:lstStyle/>
          <a:p>
            <a:endParaRPr lang="en-US" sz="2531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9785" y="613687"/>
            <a:ext cx="4673053" cy="272594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8990187" y="3676231"/>
            <a:ext cx="6485825" cy="39019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839"/>
              </a:lnSpc>
              <a:spcBef>
                <a:spcPct val="0"/>
              </a:spcBef>
            </a:pPr>
            <a:r>
              <a:rPr lang="en-US" sz="349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When leaders are depleted…</a:t>
            </a:r>
          </a:p>
          <a:p>
            <a:pPr>
              <a:lnSpc>
                <a:spcPts val="3839"/>
              </a:lnSpc>
              <a:spcBef>
                <a:spcPct val="0"/>
              </a:spcBef>
            </a:pPr>
            <a:endParaRPr lang="en-US" sz="3490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marL="753780" lvl="1" indent="-376890">
              <a:lnSpc>
                <a:spcPts val="3839"/>
              </a:lnSpc>
              <a:buFont typeface="Arial"/>
              <a:buChar char="•"/>
            </a:pPr>
            <a:r>
              <a:rPr lang="en-US" sz="349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Responses become reactive</a:t>
            </a:r>
          </a:p>
          <a:p>
            <a:pPr marL="753780" lvl="1" indent="-376890">
              <a:lnSpc>
                <a:spcPts val="3839"/>
              </a:lnSpc>
              <a:buFont typeface="Arial"/>
              <a:buChar char="•"/>
            </a:pPr>
            <a:r>
              <a:rPr lang="en-US" sz="349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Consistency breaks down</a:t>
            </a:r>
          </a:p>
          <a:p>
            <a:pPr marL="753780" lvl="1" indent="-376890">
              <a:lnSpc>
                <a:spcPts val="3839"/>
              </a:lnSpc>
              <a:buFont typeface="Arial"/>
              <a:buChar char="•"/>
            </a:pPr>
            <a:r>
              <a:rPr lang="en-US" sz="349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Environments become unpredictable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B33B6C-2FA8-995E-A013-B940B8362D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357727"/>
            <a:ext cx="2141071" cy="143109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25477" y="2786985"/>
            <a:ext cx="5965027" cy="4713029"/>
          </a:xfrm>
          <a:custGeom>
            <a:avLst/>
            <a:gdLst/>
            <a:ahLst/>
            <a:cxnLst/>
            <a:rect l="l" t="t" r="r" b="b"/>
            <a:pathLst>
              <a:path w="4241797" h="3351487">
                <a:moveTo>
                  <a:pt x="0" y="0"/>
                </a:moveTo>
                <a:lnTo>
                  <a:pt x="4241797" y="0"/>
                </a:lnTo>
                <a:lnTo>
                  <a:pt x="4241797" y="3351487"/>
                </a:lnTo>
                <a:lnTo>
                  <a:pt x="0" y="33514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504" r="-21053" b="-33703"/>
            </a:stretch>
          </a:blipFill>
        </p:spPr>
        <p:txBody>
          <a:bodyPr/>
          <a:lstStyle/>
          <a:p>
            <a:endParaRPr lang="en-US" sz="2531"/>
          </a:p>
        </p:txBody>
      </p:sp>
      <p:sp>
        <p:nvSpPr>
          <p:cNvPr id="3" name="TextBox 3"/>
          <p:cNvSpPr txBox="1"/>
          <p:nvPr/>
        </p:nvSpPr>
        <p:spPr>
          <a:xfrm>
            <a:off x="7287490" y="1375195"/>
            <a:ext cx="8659447" cy="71829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443"/>
              </a:lnSpc>
            </a:pPr>
            <a:r>
              <a:rPr lang="en-US" sz="8173" b="1" dirty="0">
                <a:solidFill>
                  <a:srgbClr val="000000"/>
                </a:solidFill>
                <a:latin typeface="Times New Roman MT Bold"/>
                <a:ea typeface="Times New Roman MT Bold"/>
                <a:cs typeface="Times New Roman MT Bold"/>
                <a:sym typeface="Times New Roman MT Bold"/>
              </a:rPr>
              <a:t>Your well-being is not separate from the work… it is essential to the work.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2187CD-B055-961D-B566-D6651AADC3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77" y="271512"/>
            <a:ext cx="2141071" cy="143109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E12F70A4BDDC41BB130B8D47D1EDCA" ma:contentTypeVersion="16" ma:contentTypeDescription="Create a new document." ma:contentTypeScope="" ma:versionID="30aaaf81ea5181e88ff19418b2430754">
  <xsd:schema xmlns:xsd="http://www.w3.org/2001/XMLSchema" xmlns:xs="http://www.w3.org/2001/XMLSchema" xmlns:p="http://schemas.microsoft.com/office/2006/metadata/properties" xmlns:ns2="7989c510-bc00-4dd7-a769-5bb6bca90be0" xmlns:ns3="67019374-79e9-427f-b47c-b9897d602eb1" targetNamespace="http://schemas.microsoft.com/office/2006/metadata/properties" ma:root="true" ma:fieldsID="8dd8561148253d19853605552c389130" ns2:_="" ns3:_="">
    <xsd:import namespace="7989c510-bc00-4dd7-a769-5bb6bca90be0"/>
    <xsd:import namespace="67019374-79e9-427f-b47c-b9897d602e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89c510-bc00-4dd7-a769-5bb6bca90b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0f4baa66-6f15-475c-bab3-b27d3a9936a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019374-79e9-427f-b47c-b9897d602eb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d849559c-62f6-40a1-82fc-36551acaa646}" ma:internalName="TaxCatchAll" ma:showField="CatchAllData" ma:web="67019374-79e9-427f-b47c-b9897d602eb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7019374-79e9-427f-b47c-b9897d602eb1" xsi:nil="true"/>
    <lcf76f155ced4ddcb4097134ff3c332f xmlns="7989c510-bc00-4dd7-a769-5bb6bca90be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BD1F645-5770-4185-8FCA-B662105C3F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89c510-bc00-4dd7-a769-5bb6bca90be0"/>
    <ds:schemaRef ds:uri="67019374-79e9-427f-b47c-b9897d602e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7423D60-8037-4A04-B211-6E008543154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0A9487-2EC6-4DA6-8C3C-039C947D47F4}">
  <ds:schemaRefs>
    <ds:schemaRef ds:uri="67019374-79e9-427f-b47c-b9897d602eb1"/>
    <ds:schemaRef ds:uri="7989c510-bc00-4dd7-a769-5bb6bca90be0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667</TotalTime>
  <Words>2219</Words>
  <Application>Microsoft Office PowerPoint</Application>
  <PresentationFormat>Custom</PresentationFormat>
  <Paragraphs>374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8" baseType="lpstr">
      <vt:lpstr>Poppins Bold</vt:lpstr>
      <vt:lpstr>Times New Roman MT Bold</vt:lpstr>
      <vt:lpstr>Raleway Bold</vt:lpstr>
      <vt:lpstr>Playfair Display Bold Italics</vt:lpstr>
      <vt:lpstr>Calibri</vt:lpstr>
      <vt:lpstr>Agrandir Tight</vt:lpstr>
      <vt:lpstr>Kabel Ultra-Bold</vt:lpstr>
      <vt:lpstr>Agrandir Tight Bold</vt:lpstr>
      <vt:lpstr>Playfair Display Bold</vt:lpstr>
      <vt:lpstr>Raleway</vt:lpstr>
      <vt:lpstr>Poppins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2026 Presenter Template</dc:title>
  <dc:creator>Tessie Watts</dc:creator>
  <cp:lastModifiedBy>Tessie Watts</cp:lastModifiedBy>
  <cp:revision>7</cp:revision>
  <dcterms:created xsi:type="dcterms:W3CDTF">2006-08-16T00:00:00Z</dcterms:created>
  <dcterms:modified xsi:type="dcterms:W3CDTF">2026-04-30T20:49:55Z</dcterms:modified>
  <dc:identifier>DAHFhXsG1uE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0x0101003EE12F70A4BDDC41BB130B8D47D1EDCA</vt:lpwstr>
  </property>
  <property fmtid="{D5CDD505-2E9C-101B-9397-08002B2CF9AE}" pid="3" name="MediaServiceImageTags">
    <vt:lpwstr/>
  </property>
</Properties>
</file>